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45"/>
  </p:notesMasterIdLst>
  <p:handoutMasterIdLst>
    <p:handoutMasterId r:id="rId46"/>
  </p:handoutMasterIdLst>
  <p:sldIdLst>
    <p:sldId id="438" r:id="rId5"/>
    <p:sldId id="439" r:id="rId6"/>
    <p:sldId id="441" r:id="rId7"/>
    <p:sldId id="442" r:id="rId8"/>
    <p:sldId id="443" r:id="rId9"/>
    <p:sldId id="444" r:id="rId10"/>
    <p:sldId id="440" r:id="rId11"/>
    <p:sldId id="447" r:id="rId12"/>
    <p:sldId id="430" r:id="rId13"/>
    <p:sldId id="446" r:id="rId14"/>
    <p:sldId id="470" r:id="rId15"/>
    <p:sldId id="358" r:id="rId16"/>
    <p:sldId id="459" r:id="rId17"/>
    <p:sldId id="423" r:id="rId18"/>
    <p:sldId id="339" r:id="rId19"/>
    <p:sldId id="425" r:id="rId20"/>
    <p:sldId id="424" r:id="rId21"/>
    <p:sldId id="473" r:id="rId22"/>
    <p:sldId id="492" r:id="rId23"/>
    <p:sldId id="468" r:id="rId24"/>
    <p:sldId id="452" r:id="rId25"/>
    <p:sldId id="457" r:id="rId26"/>
    <p:sldId id="388" r:id="rId27"/>
    <p:sldId id="387" r:id="rId28"/>
    <p:sldId id="408" r:id="rId29"/>
    <p:sldId id="429" r:id="rId30"/>
    <p:sldId id="378" r:id="rId31"/>
    <p:sldId id="407" r:id="rId32"/>
    <p:sldId id="398" r:id="rId33"/>
    <p:sldId id="479" r:id="rId34"/>
    <p:sldId id="448" r:id="rId35"/>
    <p:sldId id="450" r:id="rId36"/>
    <p:sldId id="399" r:id="rId37"/>
    <p:sldId id="404" r:id="rId38"/>
    <p:sldId id="260" r:id="rId39"/>
    <p:sldId id="427" r:id="rId40"/>
    <p:sldId id="400" r:id="rId41"/>
    <p:sldId id="396" r:id="rId42"/>
    <p:sldId id="478" r:id="rId43"/>
    <p:sldId id="451" r:id="rId44"/>
  </p:sldIdLst>
  <p:sldSz cx="24382413" cy="13716000"/>
  <p:notesSz cx="6858000" cy="9144000"/>
  <p:embeddedFontLst>
    <p:embeddedFont>
      <p:font typeface="Bitter" pitchFamily="2" charset="77"/>
      <p:regular r:id="rId47"/>
      <p:bold r:id="rId48"/>
      <p:italic r:id="rId49"/>
      <p:boldItalic r:id="rId50"/>
    </p:embeddedFont>
    <p:embeddedFont>
      <p:font typeface="Bitter SemiBold" pitchFamily="2" charset="77"/>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Rubik" pitchFamily="2" charset="-79"/>
      <p:regular r:id="rId59"/>
      <p:bold r:id="rId60"/>
      <p:italic r:id="rId61"/>
      <p:boldItalic r:id="rId62"/>
    </p:embeddedFont>
    <p:embeddedFont>
      <p:font typeface="Rubik Medium" pitchFamily="2" charset="-79"/>
      <p:regular r:id="rId63"/>
      <p:italic r:id="rId64"/>
    </p:embeddedFont>
    <p:embeddedFont>
      <p:font typeface="Rubik SemiBold" pitchFamily="2" charset="-79"/>
      <p:regular r:id="rId65"/>
      <p:bold r:id="rId66"/>
      <p:italic r:id="rId67"/>
      <p:boldItalic r:id="rId68"/>
    </p:embeddedFont>
  </p:embeddedFontLst>
  <p:custDataLst>
    <p:tags r:id="rId6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438"/>
            <p14:sldId id="439"/>
            <p14:sldId id="441"/>
            <p14:sldId id="442"/>
            <p14:sldId id="443"/>
            <p14:sldId id="444"/>
            <p14:sldId id="440"/>
            <p14:sldId id="447"/>
            <p14:sldId id="430"/>
            <p14:sldId id="446"/>
            <p14:sldId id="470"/>
            <p14:sldId id="358"/>
            <p14:sldId id="459"/>
            <p14:sldId id="423"/>
            <p14:sldId id="339"/>
            <p14:sldId id="425"/>
            <p14:sldId id="424"/>
            <p14:sldId id="473"/>
            <p14:sldId id="492"/>
            <p14:sldId id="468"/>
            <p14:sldId id="452"/>
            <p14:sldId id="457"/>
            <p14:sldId id="388"/>
            <p14:sldId id="387"/>
            <p14:sldId id="408"/>
            <p14:sldId id="429"/>
            <p14:sldId id="378"/>
            <p14:sldId id="407"/>
            <p14:sldId id="398"/>
            <p14:sldId id="479"/>
            <p14:sldId id="448"/>
            <p14:sldId id="450"/>
            <p14:sldId id="399"/>
            <p14:sldId id="404"/>
            <p14:sldId id="260"/>
            <p14:sldId id="427"/>
            <p14:sldId id="400"/>
            <p14:sldId id="396"/>
            <p14:sldId id="478"/>
            <p14:sldId id="4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6331" autoAdjust="0"/>
  </p:normalViewPr>
  <p:slideViewPr>
    <p:cSldViewPr snapToGrid="0">
      <p:cViewPr varScale="1">
        <p:scale>
          <a:sx n="98" d="100"/>
          <a:sy n="98" d="100"/>
        </p:scale>
        <p:origin x="2104" y="216"/>
      </p:cViewPr>
      <p:guideLst/>
    </p:cSldViewPr>
  </p:slideViewPr>
  <p:notesTextViewPr>
    <p:cViewPr>
      <p:scale>
        <a:sx n="20" d="100"/>
        <a:sy n="2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27/04/2023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27/04/2023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15</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18</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19</a:t>
            </a:fld>
            <a:endParaRPr lang="en-GB" dirty="0"/>
          </a:p>
        </p:txBody>
      </p:sp>
    </p:spTree>
    <p:extLst>
      <p:ext uri="{BB962C8B-B14F-4D97-AF65-F5344CB8AC3E}">
        <p14:creationId xmlns:p14="http://schemas.microsoft.com/office/powerpoint/2010/main" val="3848017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22</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2</a:t>
            </a:fld>
            <a:endParaRPr lang="en-GB" dirty="0"/>
          </a:p>
        </p:txBody>
      </p:sp>
    </p:spTree>
    <p:extLst>
      <p:ext uri="{BB962C8B-B14F-4D97-AF65-F5344CB8AC3E}">
        <p14:creationId xmlns:p14="http://schemas.microsoft.com/office/powerpoint/2010/main" val="191933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26</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31</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32</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a:t>
            </a:fld>
            <a:endParaRPr lang="en-GB" dirty="0"/>
          </a:p>
        </p:txBody>
      </p:sp>
    </p:spTree>
    <p:extLst>
      <p:ext uri="{BB962C8B-B14F-4D97-AF65-F5344CB8AC3E}">
        <p14:creationId xmlns:p14="http://schemas.microsoft.com/office/powerpoint/2010/main" val="3507920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33</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34</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35</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36</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37</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38</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39</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40</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4</a:t>
            </a:fld>
            <a:endParaRPr lang="en-GB" dirty="0"/>
          </a:p>
        </p:txBody>
      </p:sp>
    </p:spTree>
    <p:extLst>
      <p:ext uri="{BB962C8B-B14F-4D97-AF65-F5344CB8AC3E}">
        <p14:creationId xmlns:p14="http://schemas.microsoft.com/office/powerpoint/2010/main" val="123999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691457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6</a:t>
            </a:fld>
            <a:endParaRPr lang="en-GB" dirty="0"/>
          </a:p>
        </p:txBody>
      </p:sp>
    </p:spTree>
    <p:extLst>
      <p:ext uri="{BB962C8B-B14F-4D97-AF65-F5344CB8AC3E}">
        <p14:creationId xmlns:p14="http://schemas.microsoft.com/office/powerpoint/2010/main" val="2565091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9</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10</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1.svg"/></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dirty="0"/>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65000"/>
              <a:lumOff val="3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uter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dirty="0"/>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dirty="0"/>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27/04/2023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260014015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ub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hank you">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27/04/2023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27/04/2023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dirty="0"/>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ank you 2">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27/04/2023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dirty="0"/>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F">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13206181"/>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dirty="0"/>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dirty="0"/>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dirty="0"/>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27/04/2023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dirty="0"/>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dirty="0"/>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dirty="0"/>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dirty="0"/>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dirty="0"/>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dirty="0"/>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dirty="0"/>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dirty="0"/>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dirty="0"/>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dirty="0"/>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27/04/2023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endParaRPr lang="en-DK"/>
          </a:p>
        </p:txBody>
      </p:sp>
    </p:spTree>
    <p:custDataLst>
      <p:tags r:id="rId1"/>
    </p:custDataLst>
    <p:extLst>
      <p:ext uri="{BB962C8B-B14F-4D97-AF65-F5344CB8AC3E}">
        <p14:creationId xmlns:p14="http://schemas.microsoft.com/office/powerpoint/2010/main" val="1577301580"/>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694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dirty="0"/>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37136552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US" dirty="0"/>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rmAutofit/>
          </a:bodyPr>
          <a:lstStyle>
            <a:lvl1pPr marL="0" indent="0">
              <a:buFont typeface="Arial" panose="020B0604020202020204" pitchFamily="34" charset="0"/>
              <a:buNone/>
              <a:defRPr sz="2000">
                <a:latin typeface="+mn-lt"/>
              </a:defRPr>
            </a:lvl1pPr>
            <a:lvl2pPr marL="0" indent="0">
              <a:buNone/>
              <a:defRPr sz="2000">
                <a:latin typeface="+mn-lt"/>
              </a:defRPr>
            </a:lvl2pPr>
            <a:lvl3pPr marL="0" indent="0">
              <a:buNone/>
              <a:defRPr sz="2000">
                <a:latin typeface="+mn-lt"/>
              </a:defRPr>
            </a:lvl3pPr>
            <a:lvl4pPr marL="0" indent="0">
              <a:buNone/>
              <a:defRPr sz="2000">
                <a:latin typeface="+mn-lt"/>
              </a:defRPr>
            </a:lvl4pPr>
            <a:lvl5pPr marL="0" indent="0">
              <a:buNone/>
              <a:defRPr sz="2000">
                <a:latin typeface="+mn-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000">
                <a:latin typeface="+mn-lt"/>
              </a:defRPr>
            </a:lvl1pPr>
            <a:lvl2pPr marL="0" indent="0" algn="r">
              <a:buNone/>
              <a:defRPr sz="2000">
                <a:latin typeface="+mn-lt"/>
              </a:defRPr>
            </a:lvl2pPr>
            <a:lvl3pPr marL="0" indent="0" algn="r">
              <a:buNone/>
              <a:defRPr sz="2000">
                <a:latin typeface="+mn-lt"/>
              </a:defRPr>
            </a:lvl3pPr>
            <a:lvl4pPr marL="0" indent="0" algn="r">
              <a:buNone/>
              <a:defRPr sz="2000">
                <a:latin typeface="+mn-lt"/>
              </a:defRPr>
            </a:lvl4pPr>
            <a:lvl5pPr marL="0" indent="0" algn="r">
              <a:buNone/>
              <a:defRPr sz="2000">
                <a:latin typeface="+mn-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Full Bleed Title Slide">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706438" y="12283937"/>
            <a:ext cx="20126325" cy="720725"/>
          </a:xfrm>
          <a:prstGeom prst="rect">
            <a:avLst/>
          </a:prstGeom>
        </p:spPr>
        <p:txBody>
          <a:body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9336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27/04/2023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Heavy Title Slide">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27/04/2023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dirty="0"/>
              <a:t>Click to edit Master title style</a:t>
            </a:r>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27/04/2023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734"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816" r:id="rId16"/>
    <p:sldLayoutId id="2147483761" r:id="rId17"/>
    <p:sldLayoutId id="2147483808" r:id="rId18"/>
    <p:sldLayoutId id="2147483755" r:id="rId19"/>
    <p:sldLayoutId id="2147483756" r:id="rId20"/>
    <p:sldLayoutId id="2147483760" r:id="rId21"/>
    <p:sldLayoutId id="2147483684" r:id="rId22"/>
    <p:sldLayoutId id="2147483747" r:id="rId23"/>
    <p:sldLayoutId id="2147483757" r:id="rId24"/>
    <p:sldLayoutId id="2147483758" r:id="rId25"/>
    <p:sldLayoutId id="2147483759" r:id="rId26"/>
    <p:sldLayoutId id="2147483717"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670" r:id="rId37"/>
    <p:sldLayoutId id="2147483817" r:id="rId38"/>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9.svg"/><Relationship Id="rId2" Type="http://schemas.openxmlformats.org/officeDocument/2006/relationships/slideLayout" Target="../slideLayouts/slideLayout31.xml"/><Relationship Id="rId1" Type="http://schemas.openxmlformats.org/officeDocument/2006/relationships/tags" Target="../tags/tag2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3.jpeg"/><Relationship Id="rId2" Type="http://schemas.openxmlformats.org/officeDocument/2006/relationships/slideLayout" Target="../slideLayouts/slideLayout32.xml"/><Relationship Id="rId1" Type="http://schemas.openxmlformats.org/officeDocument/2006/relationships/tags" Target="../tags/tag29.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1.xml"/><Relationship Id="rId1" Type="http://schemas.openxmlformats.org/officeDocument/2006/relationships/tags" Target="../tags/tag30.xml"/><Relationship Id="rId5" Type="http://schemas.openxmlformats.org/officeDocument/2006/relationships/image" Target="../media/image25.emf"/><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3.xml"/><Relationship Id="rId7" Type="http://schemas.openxmlformats.org/officeDocument/2006/relationships/image" Target="../media/image29.png"/><Relationship Id="rId2" Type="http://schemas.openxmlformats.org/officeDocument/2006/relationships/slideLayout" Target="../slideLayouts/slideLayout31.xml"/><Relationship Id="rId1" Type="http://schemas.openxmlformats.org/officeDocument/2006/relationships/tags" Target="../tags/tag3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4.xml"/><Relationship Id="rId7" Type="http://schemas.openxmlformats.org/officeDocument/2006/relationships/image" Target="../media/image29.png"/><Relationship Id="rId2" Type="http://schemas.openxmlformats.org/officeDocument/2006/relationships/slideLayout" Target="../slideLayouts/slideLayout31.xml"/><Relationship Id="rId1" Type="http://schemas.openxmlformats.org/officeDocument/2006/relationships/tags" Target="../tags/tag32.xml"/><Relationship Id="rId6" Type="http://schemas.openxmlformats.org/officeDocument/2006/relationships/image" Target="../media/image28.png"/><Relationship Id="rId5" Type="http://schemas.openxmlformats.org/officeDocument/2006/relationships/image" Target="../media/image26.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7.xml"/><Relationship Id="rId7" Type="http://schemas.openxmlformats.org/officeDocument/2006/relationships/image" Target="../media/image34.svg"/><Relationship Id="rId2" Type="http://schemas.openxmlformats.org/officeDocument/2006/relationships/slideLayout" Target="../slideLayouts/slideLayout27.xml"/><Relationship Id="rId1" Type="http://schemas.openxmlformats.org/officeDocument/2006/relationships/tags" Target="../tags/tag33.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19.svg"/></Relationships>
</file>

<file path=ppt/slides/_rels/slide21.xml.rels><?xml version="1.0" encoding="UTF-8" standalone="yes"?>
<Relationships xmlns="http://schemas.openxmlformats.org/package/2006/relationships"><Relationship Id="rId8" Type="http://schemas.openxmlformats.org/officeDocument/2006/relationships/image" Target="../media/image39.jpeg"/><Relationship Id="rId13" Type="http://schemas.microsoft.com/office/2007/relationships/hdphoto" Target="../media/hdphoto2.wdp"/><Relationship Id="rId3" Type="http://schemas.openxmlformats.org/officeDocument/2006/relationships/notesSlide" Target="../notesSlides/notesSlide18.xml"/><Relationship Id="rId7" Type="http://schemas.openxmlformats.org/officeDocument/2006/relationships/image" Target="../media/image38.jpeg"/><Relationship Id="rId12" Type="http://schemas.openxmlformats.org/officeDocument/2006/relationships/image" Target="../media/image42.png"/><Relationship Id="rId2" Type="http://schemas.openxmlformats.org/officeDocument/2006/relationships/slideLayout" Target="../slideLayouts/slideLayout21.xml"/><Relationship Id="rId1" Type="http://schemas.openxmlformats.org/officeDocument/2006/relationships/tags" Target="../tags/tag34.xml"/><Relationship Id="rId6" Type="http://schemas.openxmlformats.org/officeDocument/2006/relationships/image" Target="../media/image37.jpg"/><Relationship Id="rId11" Type="http://schemas.microsoft.com/office/2007/relationships/hdphoto" Target="../media/hdphoto1.wdp"/><Relationship Id="rId5" Type="http://schemas.openxmlformats.org/officeDocument/2006/relationships/image" Target="../media/image36.jpg"/><Relationship Id="rId15" Type="http://schemas.microsoft.com/office/2007/relationships/hdphoto" Target="../media/hdphoto3.wdp"/><Relationship Id="rId10" Type="http://schemas.openxmlformats.org/officeDocument/2006/relationships/image" Target="../media/image41.pn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1.xml"/><Relationship Id="rId1" Type="http://schemas.openxmlformats.org/officeDocument/2006/relationships/tags" Target="../tags/tag35.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1.xml"/><Relationship Id="rId1" Type="http://schemas.openxmlformats.org/officeDocument/2006/relationships/tags" Target="../tags/tag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eg"/><Relationship Id="rId3" Type="http://schemas.openxmlformats.org/officeDocument/2006/relationships/image" Target="../media/image45.jpeg"/><Relationship Id="rId7" Type="http://schemas.openxmlformats.org/officeDocument/2006/relationships/image" Target="../media/image49.jpeg"/><Relationship Id="rId12"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jpeg"/><Relationship Id="rId14" Type="http://schemas.openxmlformats.org/officeDocument/2006/relationships/image" Target="../media/image5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EE0D9-B85E-47C5-81B6-C6243267B2B3}"/>
              </a:ext>
            </a:extLst>
          </p:cNvPr>
          <p:cNvSpPr>
            <a:spLocks noGrp="1"/>
          </p:cNvSpPr>
          <p:nvPr>
            <p:ph type="title"/>
          </p:nvPr>
        </p:nvSpPr>
        <p:spPr/>
        <p:txBody>
          <a:bodyPr>
            <a:normAutofit/>
          </a:bodyPr>
          <a:lstStyle/>
          <a:p>
            <a:r>
              <a:rPr lang="en-GB" dirty="0"/>
              <a:t>Instructions</a:t>
            </a:r>
            <a:br>
              <a:rPr lang="en-GB" dirty="0"/>
            </a:br>
            <a:r>
              <a:rPr lang="en-GB" sz="1800" b="0" i="1" dirty="0">
                <a:solidFill>
                  <a:schemeClr val="accent1"/>
                </a:solidFill>
                <a:latin typeface="Bitter" pitchFamily="2" charset="77"/>
              </a:rPr>
              <a:t>Please read the instruction given in this section</a:t>
            </a:r>
          </a:p>
        </p:txBody>
      </p:sp>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endParaRPr lang="en-GB" dirty="0"/>
          </a:p>
        </p:txBody>
      </p:sp>
      <p:sp>
        <p:nvSpPr>
          <p:cNvPr id="8" name="Content Placeholder 7">
            <a:extLst>
              <a:ext uri="{FF2B5EF4-FFF2-40B4-BE49-F238E27FC236}">
                <a16:creationId xmlns:a16="http://schemas.microsoft.com/office/drawing/2014/main" id="{E539C664-F9D8-49CD-9592-C27A130CB2F4}"/>
              </a:ext>
            </a:extLst>
          </p:cNvPr>
          <p:cNvSpPr>
            <a:spLocks noGrp="1"/>
          </p:cNvSpPr>
          <p:nvPr>
            <p:ph idx="13"/>
          </p:nvPr>
        </p:nvSpPr>
        <p:spPr>
          <a:xfrm>
            <a:off x="2109789" y="3257550"/>
            <a:ext cx="8640762" cy="8297863"/>
          </a:xfrm>
        </p:spPr>
        <p:txBody>
          <a:bodyPr>
            <a:normAutofit/>
          </a:bodyPr>
          <a:lstStyle/>
          <a:p>
            <a:r>
              <a:rPr lang="en-GB" sz="2800" dirty="0"/>
              <a:t>This PowerPoint document is a guideline for the preparation of all GBIF presentations.</a:t>
            </a:r>
          </a:p>
          <a:p>
            <a:r>
              <a:rPr lang="en-GB" sz="2800" dirty="0"/>
              <a:t>Guidance for how to construct slides and tutorials on particular techniques can be found in the speaker notes section at the bottom of the screen for each layout.</a:t>
            </a:r>
          </a:p>
          <a:p>
            <a:r>
              <a:rPr lang="en-GB" sz="2800" dirty="0"/>
              <a:t>For more detailed guidance, we have provided step by step tutorials in form of screenshots and highlighted important areas.</a:t>
            </a:r>
          </a:p>
          <a:p>
            <a:endParaRPr lang="en-GB" sz="2800" dirty="0"/>
          </a:p>
        </p:txBody>
      </p:sp>
    </p:spTree>
    <p:extLst>
      <p:ext uri="{BB962C8B-B14F-4D97-AF65-F5344CB8AC3E}">
        <p14:creationId xmlns:p14="http://schemas.microsoft.com/office/powerpoint/2010/main" val="1651472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C733B-A903-6FF8-B406-B3B91B26B22C}"/>
              </a:ext>
            </a:extLst>
          </p:cNvPr>
          <p:cNvSpPr>
            <a:spLocks noGrp="1"/>
          </p:cNvSpPr>
          <p:nvPr>
            <p:ph type="title"/>
          </p:nvPr>
        </p:nvSpPr>
        <p:spPr/>
        <p:txBody>
          <a:bodyPr/>
          <a:lstStyle/>
          <a:p>
            <a:endParaRPr lang="en-DK" dirty="0"/>
          </a:p>
        </p:txBody>
      </p:sp>
      <p:sp>
        <p:nvSpPr>
          <p:cNvPr id="7" name="Text Placeholder 6">
            <a:extLst>
              <a:ext uri="{FF2B5EF4-FFF2-40B4-BE49-F238E27FC236}">
                <a16:creationId xmlns:a16="http://schemas.microsoft.com/office/drawing/2014/main" id="{A490B78F-D88D-D45B-712A-24948EEC3E60}"/>
              </a:ext>
            </a:extLst>
          </p:cNvPr>
          <p:cNvSpPr>
            <a:spLocks noGrp="1"/>
          </p:cNvSpPr>
          <p:nvPr>
            <p:ph type="body" sz="quarter" idx="14"/>
          </p:nvPr>
        </p:nvSpPr>
        <p:spPr/>
        <p:txBody>
          <a:bodyPr/>
          <a:lstStyle/>
          <a:p>
            <a:endParaRPr lang="en-DK" dirty="0"/>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5962" r="15962"/>
          <a:stretch>
            <a:fillRect/>
          </a:stretch>
        </p:blipFill>
        <p:spPr/>
      </p:pic>
      <p:sp>
        <p:nvSpPr>
          <p:cNvPr id="8" name="Content Placeholder 7">
            <a:extLst>
              <a:ext uri="{FF2B5EF4-FFF2-40B4-BE49-F238E27FC236}">
                <a16:creationId xmlns:a16="http://schemas.microsoft.com/office/drawing/2014/main" id="{77390B7C-142F-B3B2-AABC-0E61C7A7F4DC}"/>
              </a:ext>
            </a:extLst>
          </p:cNvPr>
          <p:cNvSpPr>
            <a:spLocks noGrp="1"/>
          </p:cNvSpPr>
          <p:nvPr>
            <p:ph sz="quarter" idx="16"/>
          </p:nvPr>
        </p:nvSpPr>
        <p:spPr/>
        <p:txBody>
          <a:bodyPr/>
          <a:lstStyle/>
          <a:p>
            <a:endParaRPr lang="en-DK" dirty="0"/>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706438" y="12278450"/>
            <a:ext cx="17245012" cy="720000"/>
          </a:xfrm>
        </p:spPr>
        <p:txBody>
          <a:bodyPr/>
          <a:lstStyle/>
          <a:p>
            <a:endParaRPr lang="en-GB" dirty="0"/>
          </a:p>
        </p:txBody>
      </p:sp>
    </p:spTree>
    <p:extLst>
      <p:ext uri="{BB962C8B-B14F-4D97-AF65-F5344CB8AC3E}">
        <p14:creationId xmlns:p14="http://schemas.microsoft.com/office/powerpoint/2010/main" val="351678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CC12ECB-DA59-ED0E-4A9F-84C93A19DCFE}"/>
              </a:ext>
            </a:extLst>
          </p:cNvPr>
          <p:cNvSpPr>
            <a:spLocks noGrp="1"/>
          </p:cNvSpPr>
          <p:nvPr>
            <p:ph type="subTitle" idx="1"/>
          </p:nvPr>
        </p:nvSpPr>
        <p:spPr/>
        <p:txBody>
          <a:bodyP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dirty="0"/>
              <a:t>Basic layout example  </a:t>
            </a:r>
            <a:r>
              <a:rPr lang="en-DK" dirty="0">
                <a:sym typeface="Wingdings" pitchFamily="2" charset="2"/>
              </a:rPr>
              <a:t></a:t>
            </a:r>
            <a:endParaRPr lang="en-DK" dirty="0"/>
          </a:p>
        </p:txBody>
      </p:sp>
      <p:pic>
        <p:nvPicPr>
          <p:cNvPr id="7" name="Picture Placeholder 6" descr="A picture containing text, indoor&#10;&#10;Description automatically generated">
            <a:extLst>
              <a:ext uri="{FF2B5EF4-FFF2-40B4-BE49-F238E27FC236}">
                <a16:creationId xmlns:a16="http://schemas.microsoft.com/office/drawing/2014/main" id="{6B7CEA89-9DE0-E86C-F5CF-730EFC991A3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4879" t="-2766" r="-3730" b="-2737"/>
          <a:stretch/>
        </p:blipFill>
        <p:spPr>
          <a:xfrm>
            <a:off x="12191206" y="3257550"/>
            <a:ext cx="11484768" cy="8297863"/>
          </a:xfrm>
        </p:spPr>
      </p:pic>
    </p:spTree>
    <p:extLst>
      <p:ext uri="{BB962C8B-B14F-4D97-AF65-F5344CB8AC3E}">
        <p14:creationId xmlns:p14="http://schemas.microsoft.com/office/powerpoint/2010/main" val="364526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b="1" kern="100" dirty="0">
                <a:solidFill>
                  <a:srgbClr val="221F20"/>
                </a:solidFill>
              </a:rPr>
              <a:t>By the numbers | 30</a:t>
            </a:r>
            <a:r>
              <a:rPr lang="en-US" kern="100" dirty="0">
                <a:solidFill>
                  <a:srgbClr val="221F20"/>
                </a:solidFill>
              </a:rPr>
              <a:t> April 2023</a:t>
            </a:r>
            <a:endParaRPr lang="en-GB" dirty="0">
              <a:solidFill>
                <a:srgbClr val="221F20"/>
              </a:solidFill>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a:xfrm>
            <a:off x="706438" y="12283937"/>
            <a:ext cx="17245012" cy="720725"/>
          </a:xfrm>
        </p:spPr>
        <p:txBody>
          <a:bodyPr/>
          <a:lstStyle/>
          <a:p>
            <a:pPr>
              <a:defRPr/>
            </a:pPr>
            <a:endParaRPr lang="en-GB" sz="1600" dirty="0">
              <a:solidFill>
                <a:srgbClr val="000000">
                  <a:lumMod val="50000"/>
                  <a:lumOff val="50000"/>
                </a:srgbClr>
              </a:solidFill>
              <a:latin typeface="Rubik" pitchFamily="2" charset="-79"/>
              <a:ea typeface="+mn-ea"/>
              <a:cs typeface="+mn-cs"/>
            </a:endParaRPr>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10000"/>
          </a:schemeClr>
        </a:solidFill>
        <a:effectLst/>
      </p:bgPr>
    </p:bg>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9A62AA84-52AF-C6B9-8190-042A4EEE55D1}"/>
              </a:ext>
            </a:extLst>
          </p:cNvPr>
          <p:cNvSpPr/>
          <p:nvPr/>
        </p:nvSpPr>
        <p:spPr>
          <a:xfrm>
            <a:off x="6081722" y="2177381"/>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2" name="Oval 51">
            <a:extLst>
              <a:ext uri="{FF2B5EF4-FFF2-40B4-BE49-F238E27FC236}">
                <a16:creationId xmlns:a16="http://schemas.microsoft.com/office/drawing/2014/main" id="{91F3932D-1343-4230-3889-6909CB6C2232}"/>
              </a:ext>
            </a:extLst>
          </p:cNvPr>
          <p:cNvSpPr/>
          <p:nvPr/>
        </p:nvSpPr>
        <p:spPr>
          <a:xfrm>
            <a:off x="3162078" y="4478225"/>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1" name="Oval 50">
            <a:extLst>
              <a:ext uri="{FF2B5EF4-FFF2-40B4-BE49-F238E27FC236}">
                <a16:creationId xmlns:a16="http://schemas.microsoft.com/office/drawing/2014/main" id="{0C71CC87-D614-D6D0-5586-4B494F272212}"/>
              </a:ext>
            </a:extLst>
          </p:cNvPr>
          <p:cNvSpPr/>
          <p:nvPr/>
        </p:nvSpPr>
        <p:spPr>
          <a:xfrm>
            <a:off x="2636234" y="7321610"/>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0" name="Oval 49">
            <a:extLst>
              <a:ext uri="{FF2B5EF4-FFF2-40B4-BE49-F238E27FC236}">
                <a16:creationId xmlns:a16="http://schemas.microsoft.com/office/drawing/2014/main" id="{D34AE766-B609-BB65-7D95-9F158BCA6256}"/>
              </a:ext>
            </a:extLst>
          </p:cNvPr>
          <p:cNvSpPr/>
          <p:nvPr/>
        </p:nvSpPr>
        <p:spPr>
          <a:xfrm>
            <a:off x="5664179" y="10547158"/>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1" name="Oval 40">
            <a:extLst>
              <a:ext uri="{FF2B5EF4-FFF2-40B4-BE49-F238E27FC236}">
                <a16:creationId xmlns:a16="http://schemas.microsoft.com/office/drawing/2014/main" id="{745277DC-D563-4372-5EAD-7FC05C54575D}"/>
              </a:ext>
            </a:extLst>
          </p:cNvPr>
          <p:cNvSpPr/>
          <p:nvPr/>
        </p:nvSpPr>
        <p:spPr>
          <a:xfrm>
            <a:off x="13856877" y="11564559"/>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9" name="Oval 38">
            <a:extLst>
              <a:ext uri="{FF2B5EF4-FFF2-40B4-BE49-F238E27FC236}">
                <a16:creationId xmlns:a16="http://schemas.microsoft.com/office/drawing/2014/main" id="{6F53542A-E38E-5150-C1C9-D665052CED42}"/>
              </a:ext>
            </a:extLst>
          </p:cNvPr>
          <p:cNvSpPr/>
          <p:nvPr/>
        </p:nvSpPr>
        <p:spPr>
          <a:xfrm>
            <a:off x="17650908" y="8911626"/>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3" name="Oval 32">
            <a:extLst>
              <a:ext uri="{FF2B5EF4-FFF2-40B4-BE49-F238E27FC236}">
                <a16:creationId xmlns:a16="http://schemas.microsoft.com/office/drawing/2014/main" id="{969DC6BB-D05D-0D89-0D19-2E81C54A69F1}"/>
              </a:ext>
            </a:extLst>
          </p:cNvPr>
          <p:cNvSpPr/>
          <p:nvPr/>
        </p:nvSpPr>
        <p:spPr>
          <a:xfrm>
            <a:off x="19798225" y="3633860"/>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pic>
        <p:nvPicPr>
          <p:cNvPr id="15" name="Picture 14" descr="A picture containing text, several&#10;&#10;Description automatically generated">
            <a:extLst>
              <a:ext uri="{FF2B5EF4-FFF2-40B4-BE49-F238E27FC236}">
                <a16:creationId xmlns:a16="http://schemas.microsoft.com/office/drawing/2014/main" id="{16B3EBB7-755F-B99E-3F48-B7A401829113}"/>
              </a:ext>
            </a:extLst>
          </p:cNvPr>
          <p:cNvPicPr>
            <a:picLocks noChangeAspect="1"/>
          </p:cNvPicPr>
          <p:nvPr/>
        </p:nvPicPr>
        <p:blipFill>
          <a:blip r:embed="rId4"/>
          <a:stretch>
            <a:fillRect/>
          </a:stretch>
        </p:blipFill>
        <p:spPr>
          <a:xfrm rot="21379322">
            <a:off x="6786804" y="3063528"/>
            <a:ext cx="10489665" cy="7650038"/>
          </a:xfrm>
          <a:prstGeom prst="rect">
            <a:avLst/>
          </a:prstGeom>
        </p:spPr>
      </p:pic>
      <p:sp>
        <p:nvSpPr>
          <p:cNvPr id="36" name="Rectangle 35">
            <a:extLst>
              <a:ext uri="{FF2B5EF4-FFF2-40B4-BE49-F238E27FC236}">
                <a16:creationId xmlns:a16="http://schemas.microsoft.com/office/drawing/2014/main" id="{A9614C0E-8562-41B3-924C-ABAEF9B4D881}"/>
              </a:ext>
            </a:extLst>
          </p:cNvPr>
          <p:cNvSpPr/>
          <p:nvPr/>
        </p:nvSpPr>
        <p:spPr>
          <a:xfrm>
            <a:off x="1429097" y="3821022"/>
            <a:ext cx="2451840" cy="830997"/>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Country</a:t>
            </a:r>
            <a:r>
              <a:rPr lang="en-US" sz="2400" dirty="0">
                <a:solidFill>
                  <a:schemeClr val="tx1">
                    <a:lumMod val="85000"/>
                    <a:lumOff val="15000"/>
                  </a:schemeClr>
                </a:solidFill>
                <a:latin typeface="Rubik" pitchFamily="2" charset="-79"/>
              </a:rPr>
              <a:t> </a:t>
            </a:r>
            <a:r>
              <a:rPr lang="en-US" sz="2400" dirty="0">
                <a:solidFill>
                  <a:schemeClr val="tx1">
                    <a:lumMod val="85000"/>
                    <a:lumOff val="15000"/>
                  </a:schemeClr>
                </a:solidFill>
                <a:latin typeface="Rubik Medium" pitchFamily="2" charset="-79"/>
                <a:cs typeface="Rubik Medium" pitchFamily="2" charset="-79"/>
              </a:rPr>
              <a:t>Participants</a:t>
            </a:r>
          </a:p>
        </p:txBody>
      </p:sp>
      <p:sp>
        <p:nvSpPr>
          <p:cNvPr id="40" name="Rectangle 39">
            <a:extLst>
              <a:ext uri="{FF2B5EF4-FFF2-40B4-BE49-F238E27FC236}">
                <a16:creationId xmlns:a16="http://schemas.microsoft.com/office/drawing/2014/main" id="{F56EB9CB-0B1D-47E7-9875-FBE3D2BA9143}"/>
              </a:ext>
            </a:extLst>
          </p:cNvPr>
          <p:cNvSpPr/>
          <p:nvPr/>
        </p:nvSpPr>
        <p:spPr>
          <a:xfrm>
            <a:off x="1816924" y="8251311"/>
            <a:ext cx="3002331" cy="830997"/>
          </a:xfrm>
          <a:prstGeom prst="rect">
            <a:avLst/>
          </a:prstGeom>
        </p:spPr>
        <p:txBody>
          <a:bodyPr wrap="square">
            <a:spAutoFit/>
          </a:bodyPr>
          <a:lstStyle/>
          <a:p>
            <a:pPr algn="r"/>
            <a:r>
              <a:rPr lang="en-US" sz="2400" dirty="0">
                <a:solidFill>
                  <a:schemeClr val="tx1">
                    <a:lumMod val="85000"/>
                    <a:lumOff val="15000"/>
                  </a:schemeClr>
                </a:solidFill>
                <a:latin typeface="Rubik Medium" pitchFamily="2" charset="-79"/>
                <a:cs typeface="Rubik Medium" pitchFamily="2" charset="-79"/>
              </a:rPr>
              <a:t>Organizational Participants</a:t>
            </a: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962027" y="4584841"/>
            <a:ext cx="4941682"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Peer-review papers</a:t>
            </a:r>
          </a:p>
          <a:p>
            <a:pPr>
              <a:defRPr/>
            </a:pPr>
            <a:r>
              <a:rPr lang="en-US" sz="2400" dirty="0">
                <a:solidFill>
                  <a:schemeClr val="tx1">
                    <a:lumMod val="85000"/>
                    <a:lumOff val="15000"/>
                  </a:schemeClr>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4359241" y="10944699"/>
            <a:ext cx="4558067"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Species </a:t>
            </a:r>
          </a:p>
          <a:p>
            <a:pPr>
              <a:defRPr/>
            </a:pPr>
            <a:r>
              <a:rPr lang="en-US" sz="2400" dirty="0">
                <a:solidFill>
                  <a:schemeClr val="tx1">
                    <a:lumMod val="85000"/>
                    <a:lumOff val="15000"/>
                  </a:schemeClr>
                </a:solidFill>
                <a:latin typeface="Rubik Medium" pitchFamily="2" charset="-79"/>
                <a:cs typeface="Rubik Medium" pitchFamily="2" charset="-79"/>
              </a:rPr>
              <a:t>occurrence records</a:t>
            </a: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6461979" y="1733479"/>
            <a:ext cx="1997018" cy="461665"/>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Datasets</a:t>
            </a:r>
          </a:p>
        </p:txBody>
      </p:sp>
      <p:sp>
        <p:nvSpPr>
          <p:cNvPr id="58" name="Rectangle 57">
            <a:extLst>
              <a:ext uri="{FF2B5EF4-FFF2-40B4-BE49-F238E27FC236}">
                <a16:creationId xmlns:a16="http://schemas.microsoft.com/office/drawing/2014/main" id="{6F1F4AA1-16BB-4371-8EFB-E30E0B7E7144}"/>
              </a:ext>
            </a:extLst>
          </p:cNvPr>
          <p:cNvSpPr/>
          <p:nvPr/>
        </p:nvSpPr>
        <p:spPr>
          <a:xfrm>
            <a:off x="6461980" y="11197352"/>
            <a:ext cx="1990220" cy="461665"/>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Publishers</a:t>
            </a:r>
          </a:p>
        </p:txBody>
      </p:sp>
      <p:sp>
        <p:nvSpPr>
          <p:cNvPr id="45" name="Rectangle 44">
            <a:extLst>
              <a:ext uri="{FF2B5EF4-FFF2-40B4-BE49-F238E27FC236}">
                <a16:creationId xmlns:a16="http://schemas.microsoft.com/office/drawing/2014/main" id="{432CEE52-413F-4FBD-8F76-CFDFF369CBD9}"/>
              </a:ext>
            </a:extLst>
          </p:cNvPr>
          <p:cNvSpPr/>
          <p:nvPr/>
        </p:nvSpPr>
        <p:spPr>
          <a:xfrm>
            <a:off x="18399094" y="8207892"/>
            <a:ext cx="4941682"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Average records </a:t>
            </a:r>
          </a:p>
          <a:p>
            <a:pPr>
              <a:defRPr/>
            </a:pPr>
            <a:r>
              <a:rPr lang="en-US" sz="2400" dirty="0">
                <a:solidFill>
                  <a:schemeClr val="tx1">
                    <a:lumMod val="85000"/>
                    <a:lumOff val="15000"/>
                  </a:schemeClr>
                </a:solidFill>
                <a:latin typeface="Rubik Medium" pitchFamily="2" charset="-79"/>
                <a:cs typeface="Rubik Medium" pitchFamily="2" charset="-79"/>
              </a:rPr>
              <a:t>downloaded per month (2023)</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4359241" y="11870822"/>
            <a:ext cx="4384219" cy="830997"/>
          </a:xfrm>
          <a:prstGeom prst="rect">
            <a:avLst/>
          </a:prstGeom>
          <a:noFill/>
        </p:spPr>
        <p:txBody>
          <a:bodyPr wrap="square">
            <a:spAutoFit/>
          </a:bodyPr>
          <a:lstStyle/>
          <a:p>
            <a:pPr>
              <a:defRPr/>
            </a:pPr>
            <a:r>
              <a:rPr lang="fi-FI" sz="4800" b="1" dirty="0">
                <a:solidFill>
                  <a:schemeClr val="accent1"/>
                </a:solidFill>
                <a:latin typeface="Bitter SemiBold" pitchFamily="2" charset="77"/>
              </a:rPr>
              <a:t>2,295,393,034</a:t>
            </a:r>
            <a:endParaRPr lang="en-US" sz="4800" b="1" dirty="0">
              <a:solidFill>
                <a:schemeClr val="accent1"/>
              </a:solidFill>
              <a:latin typeface="Bitter SemiBold" pitchFamily="2" charset="77"/>
            </a:endParaRPr>
          </a:p>
        </p:txBody>
      </p:sp>
      <p:sp>
        <p:nvSpPr>
          <p:cNvPr id="18" name="TextBox 17">
            <a:extLst>
              <a:ext uri="{FF2B5EF4-FFF2-40B4-BE49-F238E27FC236}">
                <a16:creationId xmlns:a16="http://schemas.microsoft.com/office/drawing/2014/main" id="{3ECBFFE0-70A1-CF88-5E25-CF0BC82A9443}"/>
              </a:ext>
            </a:extLst>
          </p:cNvPr>
          <p:cNvSpPr txBox="1"/>
          <p:nvPr/>
        </p:nvSpPr>
        <p:spPr>
          <a:xfrm>
            <a:off x="18962028" y="5540648"/>
            <a:ext cx="3020949" cy="830997"/>
          </a:xfrm>
          <a:prstGeom prst="rect">
            <a:avLst/>
          </a:prstGeom>
          <a:noFill/>
        </p:spPr>
        <p:txBody>
          <a:bodyPr wrap="square">
            <a:spAutoFit/>
          </a:bodyPr>
          <a:lstStyle/>
          <a:p>
            <a:pPr>
              <a:defRPr/>
            </a:pPr>
            <a:r>
              <a:rPr lang="is-IS" sz="4800" b="1" dirty="0">
                <a:solidFill>
                  <a:schemeClr val="accent1"/>
                </a:solidFill>
                <a:latin typeface="Bitter SemiBold" pitchFamily="2" charset="77"/>
              </a:rPr>
              <a:t>8,565</a:t>
            </a:r>
            <a:endParaRPr lang="en-US" sz="4800" b="1" dirty="0">
              <a:solidFill>
                <a:schemeClr val="accent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18399094" y="9134640"/>
            <a:ext cx="3850541" cy="830997"/>
          </a:xfrm>
          <a:prstGeom prst="rect">
            <a:avLst/>
          </a:prstGeom>
          <a:noFill/>
        </p:spPr>
        <p:txBody>
          <a:bodyPr wrap="square">
            <a:spAutoFit/>
          </a:bodyPr>
          <a:lstStyle/>
          <a:p>
            <a:pPr>
              <a:defRPr/>
            </a:pPr>
            <a:r>
              <a:rPr lang="en-US" sz="4800" b="1" dirty="0">
                <a:solidFill>
                  <a:schemeClr val="accent1"/>
                </a:solidFill>
                <a:latin typeface="Bitter SemiBold" pitchFamily="2" charset="77"/>
              </a:rPr>
              <a:t>163.1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2227520" y="4744291"/>
            <a:ext cx="1653418"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2665197" y="9187187"/>
            <a:ext cx="2154058" cy="830997"/>
          </a:xfrm>
          <a:prstGeom prst="rect">
            <a:avLst/>
          </a:prstGeom>
          <a:noFill/>
        </p:spPr>
        <p:txBody>
          <a:bodyPr wrap="square">
            <a:spAutoFit/>
          </a:bodyPr>
          <a:lstStyle/>
          <a:p>
            <a:pPr algn="r"/>
            <a:r>
              <a:rPr lang="en-US" sz="4800" b="1" dirty="0">
                <a:solidFill>
                  <a:schemeClr val="accent1"/>
                </a:solidFill>
                <a:latin typeface="Bitter SemiBold" pitchFamily="2" charset="77"/>
              </a:rPr>
              <a:t>43</a:t>
            </a:r>
            <a:endParaRPr lang="en-DK" sz="4800" b="1" dirty="0">
              <a:solidFill>
                <a:schemeClr val="accent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6461980" y="2294511"/>
            <a:ext cx="3317234" cy="830997"/>
          </a:xfrm>
          <a:prstGeom prst="rect">
            <a:avLst/>
          </a:prstGeom>
          <a:noFill/>
        </p:spPr>
        <p:txBody>
          <a:bodyPr wrap="square">
            <a:spAutoFit/>
          </a:bodyPr>
          <a:lstStyle/>
          <a:p>
            <a:pPr>
              <a:defRPr/>
            </a:pPr>
            <a:r>
              <a:rPr lang="en-US" sz="4800" b="1" dirty="0">
                <a:solidFill>
                  <a:schemeClr val="accent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6455182" y="11751313"/>
            <a:ext cx="2841549" cy="830997"/>
          </a:xfrm>
          <a:prstGeom prst="rect">
            <a:avLst/>
          </a:prstGeom>
          <a:noFill/>
        </p:spPr>
        <p:txBody>
          <a:bodyPr wrap="square">
            <a:spAutoFit/>
          </a:bodyPr>
          <a:lstStyle/>
          <a:p>
            <a:pPr>
              <a:defRPr/>
            </a:pPr>
            <a:r>
              <a:rPr lang="en-US" sz="4800" b="1" dirty="0">
                <a:solidFill>
                  <a:schemeClr val="accent1"/>
                </a:solidFill>
                <a:latin typeface="Bitter SemiBold" pitchFamily="2" charset="77"/>
              </a:rPr>
              <a:t>1,995</a:t>
            </a:r>
          </a:p>
        </p:txBody>
      </p:sp>
      <p:pic>
        <p:nvPicPr>
          <p:cNvPr id="21" name="Picture 20" descr="A picture containing accessory, envelope&#10;&#10;Description automatically generated">
            <a:extLst>
              <a:ext uri="{FF2B5EF4-FFF2-40B4-BE49-F238E27FC236}">
                <a16:creationId xmlns:a16="http://schemas.microsoft.com/office/drawing/2014/main" id="{50F36A46-C6AD-7819-5E64-90BFFCFEC079}"/>
              </a:ext>
            </a:extLst>
          </p:cNvPr>
          <p:cNvPicPr>
            <a:picLocks noChangeAspect="1"/>
          </p:cNvPicPr>
          <p:nvPr/>
        </p:nvPicPr>
        <p:blipFill>
          <a:blip r:embed="rId5"/>
          <a:stretch>
            <a:fillRect/>
          </a:stretch>
        </p:blipFill>
        <p:spPr>
          <a:xfrm>
            <a:off x="20546411" y="2354071"/>
            <a:ext cx="2230169" cy="2042759"/>
          </a:xfrm>
          <a:prstGeom prst="rect">
            <a:avLst/>
          </a:prstGeom>
        </p:spPr>
      </p:pic>
      <p:sp>
        <p:nvSpPr>
          <p:cNvPr id="22" name="Oval 21">
            <a:extLst>
              <a:ext uri="{FF2B5EF4-FFF2-40B4-BE49-F238E27FC236}">
                <a16:creationId xmlns:a16="http://schemas.microsoft.com/office/drawing/2014/main" id="{E133C14E-33AE-4EF9-6682-560F60C760A5}"/>
              </a:ext>
            </a:extLst>
          </p:cNvPr>
          <p:cNvSpPr/>
          <p:nvPr/>
        </p:nvSpPr>
        <p:spPr>
          <a:xfrm>
            <a:off x="18575562" y="4664696"/>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3" name="Oval 22">
            <a:extLst>
              <a:ext uri="{FF2B5EF4-FFF2-40B4-BE49-F238E27FC236}">
                <a16:creationId xmlns:a16="http://schemas.microsoft.com/office/drawing/2014/main" id="{2EF3A239-4CAD-2FE6-EF60-F433827EFFFC}"/>
              </a:ext>
            </a:extLst>
          </p:cNvPr>
          <p:cNvSpPr/>
          <p:nvPr/>
        </p:nvSpPr>
        <p:spPr>
          <a:xfrm>
            <a:off x="8120394" y="1849533"/>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4" name="Oval 23">
            <a:extLst>
              <a:ext uri="{FF2B5EF4-FFF2-40B4-BE49-F238E27FC236}">
                <a16:creationId xmlns:a16="http://schemas.microsoft.com/office/drawing/2014/main" id="{6925BB9E-40A9-CB8B-6FF9-05295E0A2012}"/>
              </a:ext>
            </a:extLst>
          </p:cNvPr>
          <p:cNvSpPr/>
          <p:nvPr/>
        </p:nvSpPr>
        <p:spPr>
          <a:xfrm>
            <a:off x="3971194" y="3949410"/>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7" name="Oval 26">
            <a:extLst>
              <a:ext uri="{FF2B5EF4-FFF2-40B4-BE49-F238E27FC236}">
                <a16:creationId xmlns:a16="http://schemas.microsoft.com/office/drawing/2014/main" id="{1D9C94E3-D83F-82BD-E453-A2803600597C}"/>
              </a:ext>
            </a:extLst>
          </p:cNvPr>
          <p:cNvSpPr/>
          <p:nvPr/>
        </p:nvSpPr>
        <p:spPr>
          <a:xfrm>
            <a:off x="8293365" y="11333757"/>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4" name="Oval 33">
            <a:extLst>
              <a:ext uri="{FF2B5EF4-FFF2-40B4-BE49-F238E27FC236}">
                <a16:creationId xmlns:a16="http://schemas.microsoft.com/office/drawing/2014/main" id="{9AE8C060-96B9-B4AA-6EC3-D43B1F065487}"/>
              </a:ext>
            </a:extLst>
          </p:cNvPr>
          <p:cNvSpPr/>
          <p:nvPr/>
        </p:nvSpPr>
        <p:spPr>
          <a:xfrm>
            <a:off x="15038508" y="1721410"/>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7" name="Rectangle 36">
            <a:extLst>
              <a:ext uri="{FF2B5EF4-FFF2-40B4-BE49-F238E27FC236}">
                <a16:creationId xmlns:a16="http://schemas.microsoft.com/office/drawing/2014/main" id="{C3908566-3290-D32A-65F1-E8B3767204CB}"/>
              </a:ext>
            </a:extLst>
          </p:cNvPr>
          <p:cNvSpPr>
            <a:spLocks noChangeAspect="1"/>
          </p:cNvSpPr>
          <p:nvPr/>
        </p:nvSpPr>
        <p:spPr>
          <a:xfrm>
            <a:off x="14547030" y="1861424"/>
            <a:ext cx="3004654" cy="461665"/>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Hosted portals</a:t>
            </a:r>
          </a:p>
        </p:txBody>
      </p:sp>
      <p:sp>
        <p:nvSpPr>
          <p:cNvPr id="38" name="TextBox 37">
            <a:extLst>
              <a:ext uri="{FF2B5EF4-FFF2-40B4-BE49-F238E27FC236}">
                <a16:creationId xmlns:a16="http://schemas.microsoft.com/office/drawing/2014/main" id="{7576BBCD-89CA-26F5-86D9-9DF340B634B3}"/>
              </a:ext>
            </a:extLst>
          </p:cNvPr>
          <p:cNvSpPr txBox="1"/>
          <p:nvPr/>
        </p:nvSpPr>
        <p:spPr>
          <a:xfrm>
            <a:off x="14244857" y="2408965"/>
            <a:ext cx="3317234"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12</a:t>
            </a:r>
          </a:p>
        </p:txBody>
      </p:sp>
      <p:sp>
        <p:nvSpPr>
          <p:cNvPr id="43" name="Oval 42">
            <a:extLst>
              <a:ext uri="{FF2B5EF4-FFF2-40B4-BE49-F238E27FC236}">
                <a16:creationId xmlns:a16="http://schemas.microsoft.com/office/drawing/2014/main" id="{14A9C730-D709-676C-40B0-854E098C9091}"/>
              </a:ext>
            </a:extLst>
          </p:cNvPr>
          <p:cNvSpPr/>
          <p:nvPr/>
        </p:nvSpPr>
        <p:spPr>
          <a:xfrm>
            <a:off x="14808684" y="1949494"/>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4" name="Oval 43">
            <a:extLst>
              <a:ext uri="{FF2B5EF4-FFF2-40B4-BE49-F238E27FC236}">
                <a16:creationId xmlns:a16="http://schemas.microsoft.com/office/drawing/2014/main" id="{F10693D3-94BA-715E-709C-BCB32F213BB5}"/>
              </a:ext>
            </a:extLst>
          </p:cNvPr>
          <p:cNvSpPr/>
          <p:nvPr/>
        </p:nvSpPr>
        <p:spPr>
          <a:xfrm>
            <a:off x="18025846" y="8301465"/>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8" name="Oval 47">
            <a:extLst>
              <a:ext uri="{FF2B5EF4-FFF2-40B4-BE49-F238E27FC236}">
                <a16:creationId xmlns:a16="http://schemas.microsoft.com/office/drawing/2014/main" id="{1DF2C4DA-313B-5752-2BBE-EE58CF65E313}"/>
              </a:ext>
            </a:extLst>
          </p:cNvPr>
          <p:cNvSpPr/>
          <p:nvPr/>
        </p:nvSpPr>
        <p:spPr>
          <a:xfrm>
            <a:off x="13976539" y="11027850"/>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9" name="Oval 48">
            <a:extLst>
              <a:ext uri="{FF2B5EF4-FFF2-40B4-BE49-F238E27FC236}">
                <a16:creationId xmlns:a16="http://schemas.microsoft.com/office/drawing/2014/main" id="{0E3A121D-58F5-EA5C-98F3-74B2B8EEB6A7}"/>
              </a:ext>
            </a:extLst>
          </p:cNvPr>
          <p:cNvSpPr/>
          <p:nvPr/>
        </p:nvSpPr>
        <p:spPr>
          <a:xfrm>
            <a:off x="4974176" y="8360349"/>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pic>
        <p:nvPicPr>
          <p:cNvPr id="56" name="Graphic 55">
            <a:extLst>
              <a:ext uri="{FF2B5EF4-FFF2-40B4-BE49-F238E27FC236}">
                <a16:creationId xmlns:a16="http://schemas.microsoft.com/office/drawing/2014/main" id="{93ABF930-12AA-0E51-50A2-E95E6A1377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187" y="605131"/>
            <a:ext cx="2515570" cy="1257786"/>
          </a:xfrm>
          <a:prstGeom prst="rect">
            <a:avLst/>
          </a:prstGeom>
        </p:spPr>
      </p:pic>
      <p:sp>
        <p:nvSpPr>
          <p:cNvPr id="57" name="Text Placeholder 3">
            <a:extLst>
              <a:ext uri="{FF2B5EF4-FFF2-40B4-BE49-F238E27FC236}">
                <a16:creationId xmlns:a16="http://schemas.microsoft.com/office/drawing/2014/main" id="{42AE8CD2-F679-FB1A-78E2-CD3C08F4AFBC}"/>
              </a:ext>
            </a:extLst>
          </p:cNvPr>
          <p:cNvSpPr txBox="1">
            <a:spLocks/>
          </p:cNvSpPr>
          <p:nvPr/>
        </p:nvSpPr>
        <p:spPr>
          <a:xfrm>
            <a:off x="12209065" y="12251067"/>
            <a:ext cx="11484020" cy="746983"/>
          </a:xfrm>
          <a:prstGeom prst="rect">
            <a:avLst/>
          </a:prstGeom>
        </p:spPr>
        <p:txBody>
          <a:bodyPr vert="horz" lIns="89994" tIns="89994" rIns="91434" bIns="89994"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sp>
        <p:nvSpPr>
          <p:cNvPr id="60" name="Text Placeholder 3">
            <a:extLst>
              <a:ext uri="{FF2B5EF4-FFF2-40B4-BE49-F238E27FC236}">
                <a16:creationId xmlns:a16="http://schemas.microsoft.com/office/drawing/2014/main" id="{AD27D8D1-A458-9952-55FF-BDFA2649F23A}"/>
              </a:ext>
            </a:extLst>
          </p:cNvPr>
          <p:cNvSpPr txBox="1">
            <a:spLocks/>
          </p:cNvSpPr>
          <p:nvPr/>
        </p:nvSpPr>
        <p:spPr>
          <a:xfrm>
            <a:off x="1087898" y="12251067"/>
            <a:ext cx="16863552" cy="746983"/>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sz="2000" dirty="0">
                <a:latin typeface="Rubik SemiBold" pitchFamily="2" charset="-79"/>
                <a:cs typeface="Rubik SemiBold" pitchFamily="2" charset="-79"/>
              </a:rPr>
              <a:t>By the numbers </a:t>
            </a:r>
            <a:r>
              <a:rPr lang="en-GB" sz="2000" dirty="0">
                <a:latin typeface="Rubik" pitchFamily="2" charset="-79"/>
                <a:cs typeface="Rubik" pitchFamily="2" charset="-79"/>
              </a:rPr>
              <a:t>| 31 March 2023</a:t>
            </a:r>
            <a:endParaRPr lang="en-DK" sz="2000" dirty="0">
              <a:latin typeface="Rubik" pitchFamily="2" charset="-79"/>
              <a:cs typeface="Rubik" pitchFamily="2" charset="-79"/>
            </a:endParaRPr>
          </a:p>
        </p:txBody>
      </p:sp>
    </p:spTree>
    <p:custDataLst>
      <p:tags r:id="rId1"/>
    </p:custDataLst>
    <p:extLst>
      <p:ext uri="{BB962C8B-B14F-4D97-AF65-F5344CB8AC3E}">
        <p14:creationId xmlns:p14="http://schemas.microsoft.com/office/powerpoint/2010/main" val="2201519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F381-0398-44AD-8598-5B3C4ABB4D35}"/>
              </a:ext>
            </a:extLst>
          </p:cNvPr>
          <p:cNvSpPr>
            <a:spLocks noGrp="1"/>
          </p:cNvSpPr>
          <p:nvPr>
            <p:ph type="title" idx="4294967295"/>
          </p:nvPr>
        </p:nvSpPr>
        <p:spPr>
          <a:xfrm>
            <a:off x="706438" y="1074738"/>
            <a:ext cx="21556662" cy="1462087"/>
          </a:xfrm>
        </p:spPr>
        <p:txBody>
          <a:bodyPr>
            <a:normAutofit/>
          </a:bodyPr>
          <a:lstStyle/>
          <a:p>
            <a:r>
              <a:rPr lang="en-US" dirty="0"/>
              <a:t>Data richness levels supported by GBIF</a:t>
            </a:r>
            <a:endParaRPr lang="en-GB" dirty="0"/>
          </a:p>
        </p:txBody>
      </p:sp>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Tree>
    <p:custDataLst>
      <p:tags r:id="rId1"/>
    </p:custDataLst>
    <p:extLst>
      <p:ext uri="{BB962C8B-B14F-4D97-AF65-F5344CB8AC3E}">
        <p14:creationId xmlns:p14="http://schemas.microsoft.com/office/powerpoint/2010/main" val="416950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a:xfrm>
            <a:off x="706438" y="12283937"/>
            <a:ext cx="11463592" cy="720725"/>
          </a:xfrm>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alpha val="10000"/>
          </a:schemeClr>
        </a:solidFill>
        <a:effectLst/>
      </p:bgPr>
    </p:bg>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9733" r="-18" b="-29714"/>
          <a:stretch/>
        </p:blipFill>
        <p:spPr>
          <a:xfrm>
            <a:off x="7870825" y="-46"/>
            <a:ext cx="8642349" cy="13716045"/>
          </a:xfrm>
        </p:spPr>
      </p:pic>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11" t="-29128" r="-3572" b="-28360"/>
          <a:stretch/>
        </p:blipFill>
        <p:spPr>
          <a:xfrm>
            <a:off x="7870825" y="-46"/>
            <a:ext cx="8642349" cy="13716045"/>
          </a:xfrm>
        </p:spPr>
      </p:pic>
    </p:spTree>
    <p:extLst>
      <p:ext uri="{BB962C8B-B14F-4D97-AF65-F5344CB8AC3E}">
        <p14:creationId xmlns:p14="http://schemas.microsoft.com/office/powerpoint/2010/main" val="14173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8B339-DAE3-47DA-B2D7-6B7B2739692B}"/>
              </a:ext>
            </a:extLst>
          </p:cNvPr>
          <p:cNvSpPr>
            <a:spLocks noGrp="1"/>
          </p:cNvSpPr>
          <p:nvPr>
            <p:ph type="title"/>
          </p:nvPr>
        </p:nvSpPr>
        <p:spPr/>
        <p:txBody>
          <a:bodyPr>
            <a:normAutofit/>
          </a:bodyPr>
          <a:lstStyle/>
          <a:p>
            <a:r>
              <a:rPr lang="en-GB" dirty="0"/>
              <a:t>Guides</a:t>
            </a:r>
            <a:br>
              <a:rPr lang="en-GB" dirty="0"/>
            </a:br>
            <a:r>
              <a:rPr lang="en-US" sz="1800" b="0" i="1" dirty="0">
                <a:solidFill>
                  <a:schemeClr val="accent1"/>
                </a:solidFill>
                <a:latin typeface="Bitter" pitchFamily="2" charset="77"/>
              </a:rPr>
              <a:t>The grid is there to help with the placement of content and images</a:t>
            </a:r>
            <a:endParaRPr lang="en-GB" sz="1800" b="0" i="1" dirty="0">
              <a:solidFill>
                <a:schemeClr val="accent1"/>
              </a:solidFill>
              <a:latin typeface="Bitter" pitchFamily="2" charset="77"/>
            </a:endParaRPr>
          </a:p>
        </p:txBody>
      </p:sp>
      <p:sp>
        <p:nvSpPr>
          <p:cNvPr id="4" name="Footer Placeholder 3">
            <a:extLst>
              <a:ext uri="{FF2B5EF4-FFF2-40B4-BE49-F238E27FC236}">
                <a16:creationId xmlns:a16="http://schemas.microsoft.com/office/drawing/2014/main" id="{E2ED3687-96B3-4808-B01B-8A555FE21F77}"/>
              </a:ext>
            </a:extLst>
          </p:cNvPr>
          <p:cNvSpPr>
            <a:spLocks noGrp="1"/>
          </p:cNvSpPr>
          <p:nvPr>
            <p:ph type="ftr" sz="quarter" idx="11"/>
          </p:nvPr>
        </p:nvSpPr>
        <p:spPr/>
        <p:txBody>
          <a:bodyPr/>
          <a:lstStyle/>
          <a:p>
            <a:endParaRPr lang="en-GB" dirty="0"/>
          </a:p>
        </p:txBody>
      </p:sp>
      <p:sp>
        <p:nvSpPr>
          <p:cNvPr id="3" name="Content Placeholder 2">
            <a:extLst>
              <a:ext uri="{FF2B5EF4-FFF2-40B4-BE49-F238E27FC236}">
                <a16:creationId xmlns:a16="http://schemas.microsoft.com/office/drawing/2014/main" id="{1880F14E-5969-403A-A7DD-EDCB37CF7385}"/>
              </a:ext>
            </a:extLst>
          </p:cNvPr>
          <p:cNvSpPr>
            <a:spLocks noGrp="1"/>
          </p:cNvSpPr>
          <p:nvPr>
            <p:ph idx="13"/>
          </p:nvPr>
        </p:nvSpPr>
        <p:spPr/>
        <p:txBody>
          <a:bodyPr anchor="ctr">
            <a:normAutofit/>
          </a:bodyPr>
          <a:lstStyle/>
          <a:p>
            <a:pPr marL="457200" indent="-457200">
              <a:spcBef>
                <a:spcPts val="0"/>
              </a:spcBef>
              <a:buFont typeface="Arial" panose="020B0604020202020204" pitchFamily="34" charset="0"/>
              <a:buChar char="•"/>
            </a:pPr>
            <a:r>
              <a:rPr lang="en-GB" sz="2800" dirty="0"/>
              <a:t>Display </a:t>
            </a:r>
            <a:r>
              <a:rPr lang="en-GB" sz="2800" b="1" dirty="0"/>
              <a:t>viewing guides </a:t>
            </a:r>
            <a:r>
              <a:rPr lang="en-GB" sz="2800" dirty="0"/>
              <a:t>when working on slides. Click “</a:t>
            </a:r>
            <a:r>
              <a:rPr lang="en-GB" sz="2800" b="1" dirty="0"/>
              <a:t>view</a:t>
            </a:r>
            <a:r>
              <a:rPr lang="en-GB" sz="2800" dirty="0"/>
              <a:t>” on the menu bar and select “</a:t>
            </a:r>
            <a:r>
              <a:rPr lang="en-GB" sz="2800" b="1" dirty="0"/>
              <a:t>Guides</a:t>
            </a:r>
            <a:r>
              <a:rPr lang="en-GB" sz="2800" dirty="0"/>
              <a:t>”.</a:t>
            </a:r>
          </a:p>
          <a:p>
            <a:pPr marL="457200" indent="-457200">
              <a:spcBef>
                <a:spcPts val="0"/>
              </a:spcBef>
              <a:buFont typeface="Arial" panose="020B0604020202020204" pitchFamily="34" charset="0"/>
              <a:buChar char="•"/>
            </a:pPr>
            <a:r>
              <a:rPr lang="en-GB" sz="2800" dirty="0"/>
              <a:t>Going beyond the highlighted box isn’t recommended.</a:t>
            </a:r>
          </a:p>
          <a:p>
            <a:pPr marL="457200" indent="-457200">
              <a:spcBef>
                <a:spcPts val="0"/>
              </a:spcBef>
              <a:buFont typeface="Arial" panose="020B0604020202020204" pitchFamily="34" charset="0"/>
              <a:buChar char="•"/>
            </a:pPr>
            <a:r>
              <a:rPr lang="en-US" sz="2800" dirty="0"/>
              <a:t>Your </a:t>
            </a:r>
            <a:r>
              <a:rPr lang="en-US" sz="2800" b="1" dirty="0"/>
              <a:t>text &amp; image </a:t>
            </a:r>
            <a:r>
              <a:rPr lang="en-US" sz="2800" dirty="0"/>
              <a:t>should always fit in between the </a:t>
            </a:r>
            <a:r>
              <a:rPr lang="en-US" sz="2800" b="1" dirty="0"/>
              <a:t>green box.</a:t>
            </a:r>
          </a:p>
          <a:p>
            <a:pPr marL="457200" indent="-457200">
              <a:spcBef>
                <a:spcPts val="0"/>
              </a:spcBef>
              <a:buFont typeface="Arial" panose="020B0604020202020204" pitchFamily="34" charset="0"/>
              <a:buChar char="•"/>
            </a:pPr>
            <a:r>
              <a:rPr lang="en-US" sz="2800" dirty="0"/>
              <a:t>If there is </a:t>
            </a:r>
            <a:r>
              <a:rPr lang="en-US" sz="2800" b="1" dirty="0"/>
              <a:t>only text </a:t>
            </a:r>
            <a:r>
              <a:rPr lang="en-US" sz="2800" dirty="0"/>
              <a:t>in your slide it should be placed inside the </a:t>
            </a:r>
            <a:r>
              <a:rPr lang="en-US" sz="2800" b="1" dirty="0"/>
              <a:t>blue box</a:t>
            </a:r>
          </a:p>
          <a:p>
            <a:pPr marL="457200" indent="-457200">
              <a:spcBef>
                <a:spcPts val="0"/>
              </a:spcBef>
              <a:buFont typeface="Arial" panose="020B0604020202020204" pitchFamily="34" charset="0"/>
              <a:buChar char="•"/>
            </a:pPr>
            <a:endParaRPr lang="en-GB" sz="2800" dirty="0"/>
          </a:p>
        </p:txBody>
      </p:sp>
      <p:sp>
        <p:nvSpPr>
          <p:cNvPr id="11" name="Rectangle 10">
            <a:extLst>
              <a:ext uri="{FF2B5EF4-FFF2-40B4-BE49-F238E27FC236}">
                <a16:creationId xmlns:a16="http://schemas.microsoft.com/office/drawing/2014/main" id="{12220D85-9984-9FA5-063F-4AFC3CB5DBA8}"/>
              </a:ext>
            </a:extLst>
          </p:cNvPr>
          <p:cNvSpPr/>
          <p:nvPr/>
        </p:nvSpPr>
        <p:spPr>
          <a:xfrm>
            <a:off x="706438" y="3257550"/>
            <a:ext cx="22969536" cy="8297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B5C33F17-7FDD-7001-C868-3C2DEE34D982}"/>
              </a:ext>
            </a:extLst>
          </p:cNvPr>
          <p:cNvSpPr/>
          <p:nvPr/>
        </p:nvSpPr>
        <p:spPr>
          <a:xfrm>
            <a:off x="3550443" y="3366949"/>
            <a:ext cx="17283113" cy="807321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983128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13" name="Graphic 12">
            <a:extLst>
              <a:ext uri="{FF2B5EF4-FFF2-40B4-BE49-F238E27FC236}">
                <a16:creationId xmlns:a16="http://schemas.microsoft.com/office/drawing/2014/main" id="{F4678EF4-E0C8-391D-1658-E1A2E981BB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8214" y="5495862"/>
            <a:ext cx="3425984" cy="2724276"/>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spTree>
    <p:custDataLst>
      <p:tags r:id="rId1"/>
    </p:custDataLst>
    <p:extLst>
      <p:ext uri="{BB962C8B-B14F-4D97-AF65-F5344CB8AC3E}">
        <p14:creationId xmlns:p14="http://schemas.microsoft.com/office/powerpoint/2010/main" val="1829253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1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1"/>
          </p:nvPr>
        </p:nvSpPr>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12209066"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8684875"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extLst>
              <p:ext uri="{D42A27DB-BD31-4B8C-83A1-F6EECF244321}">
                <p14:modId xmlns:p14="http://schemas.microsoft.com/office/powerpoint/2010/main" val="373271937"/>
              </p:ext>
            </p:extLst>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7245012" cy="720725"/>
          </a:xfrm>
        </p:spPr>
        <p:txBody>
          <a:bodyPr/>
          <a:lstStyle/>
          <a:p>
            <a:endParaRPr lang="en-GB" dirty="0"/>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EF9C-FA15-4806-8836-AF79C90F20F6}"/>
              </a:ext>
            </a:extLst>
          </p:cNvPr>
          <p:cNvSpPr>
            <a:spLocks noGrp="1"/>
          </p:cNvSpPr>
          <p:nvPr>
            <p:ph type="title"/>
          </p:nvPr>
        </p:nvSpPr>
        <p:spPr/>
        <p:txBody>
          <a:bodyPr>
            <a:normAutofit/>
          </a:bodyPr>
          <a:lstStyle/>
          <a:p>
            <a:r>
              <a:rPr lang="en-GB" dirty="0"/>
              <a:t>Slide Master</a:t>
            </a:r>
            <a:br>
              <a:rPr lang="en-GB" dirty="0"/>
            </a:br>
            <a:r>
              <a:rPr lang="en-GB" sz="1800" b="0" i="1" dirty="0">
                <a:solidFill>
                  <a:schemeClr val="accent1"/>
                </a:solidFill>
                <a:latin typeface="Bitter" pitchFamily="2" charset="77"/>
              </a:rPr>
              <a:t>Use set layouts in the slide master </a:t>
            </a:r>
          </a:p>
        </p:txBody>
      </p:sp>
      <p:sp>
        <p:nvSpPr>
          <p:cNvPr id="3" name="Content Placeholder 2">
            <a:extLst>
              <a:ext uri="{FF2B5EF4-FFF2-40B4-BE49-F238E27FC236}">
                <a16:creationId xmlns:a16="http://schemas.microsoft.com/office/drawing/2014/main" id="{80FB00DC-25AD-4F69-8257-1144FF1B99AC}"/>
              </a:ext>
            </a:extLst>
          </p:cNvPr>
          <p:cNvSpPr>
            <a:spLocks noGrp="1"/>
          </p:cNvSpPr>
          <p:nvPr>
            <p:ph idx="4294967295"/>
          </p:nvPr>
        </p:nvSpPr>
        <p:spPr>
          <a:xfrm>
            <a:off x="2109788" y="3257550"/>
            <a:ext cx="8640762" cy="8297863"/>
          </a:xfrm>
        </p:spPr>
        <p:txBody>
          <a:bodyPr>
            <a:noAutofit/>
          </a:bodyPr>
          <a:lstStyle/>
          <a:p>
            <a:pPr>
              <a:spcBef>
                <a:spcPts val="0"/>
              </a:spcBef>
            </a:pPr>
            <a:r>
              <a:rPr lang="en-US" sz="2800" dirty="0">
                <a:latin typeface="+mn-lt"/>
              </a:rPr>
              <a:t>To make the most of this pre-set toolkit, please use only the layout options given and created in the slide master section:</a:t>
            </a:r>
          </a:p>
          <a:p>
            <a:pPr marL="742950" indent="-742950">
              <a:spcBef>
                <a:spcPts val="0"/>
              </a:spcBef>
              <a:buFont typeface="+mj-lt"/>
              <a:buAutoNum type="arabicPeriod"/>
            </a:pPr>
            <a:r>
              <a:rPr lang="en-US" sz="2800" dirty="0">
                <a:latin typeface="+mn-lt"/>
              </a:rPr>
              <a:t>Create a new page/slide</a:t>
            </a:r>
          </a:p>
          <a:p>
            <a:pPr marL="742950" indent="-742950">
              <a:spcBef>
                <a:spcPts val="0"/>
              </a:spcBef>
              <a:buFont typeface="+mj-lt"/>
              <a:buAutoNum type="arabicPeriod"/>
            </a:pPr>
            <a:r>
              <a:rPr lang="en-US" sz="2800" dirty="0">
                <a:latin typeface="+mn-lt"/>
              </a:rPr>
              <a:t>Right click on the slide</a:t>
            </a:r>
          </a:p>
          <a:p>
            <a:pPr marL="742950" indent="-742950">
              <a:spcBef>
                <a:spcPts val="0"/>
              </a:spcBef>
              <a:buFont typeface="+mj-lt"/>
              <a:buAutoNum type="arabicPeriod"/>
            </a:pPr>
            <a:r>
              <a:rPr lang="en-US" sz="2800" dirty="0">
                <a:latin typeface="+mn-lt"/>
              </a:rPr>
              <a:t>Click on Layout</a:t>
            </a:r>
          </a:p>
          <a:p>
            <a:pPr marL="742950" indent="-742950">
              <a:spcBef>
                <a:spcPts val="0"/>
              </a:spcBef>
              <a:buFont typeface="+mj-lt"/>
              <a:buAutoNum type="arabicPeriod"/>
            </a:pPr>
            <a:r>
              <a:rPr lang="en-US" sz="2800" dirty="0">
                <a:latin typeface="+mn-lt"/>
              </a:rPr>
              <a:t>Choose your desired layout from the list. </a:t>
            </a:r>
          </a:p>
          <a:p>
            <a:pPr>
              <a:spcBef>
                <a:spcPts val="0"/>
              </a:spcBef>
            </a:pPr>
            <a:endParaRPr lang="en-US" sz="2800" b="1" dirty="0">
              <a:latin typeface="+mn-lt"/>
              <a:cs typeface="Rubik SemiBold" pitchFamily="2" charset="-79"/>
            </a:endParaRPr>
          </a:p>
          <a:p>
            <a:pPr>
              <a:spcBef>
                <a:spcPts val="0"/>
              </a:spcBef>
            </a:pPr>
            <a:r>
              <a:rPr lang="en-US" sz="2800" b="1" dirty="0">
                <a:latin typeface="+mn-lt"/>
                <a:cs typeface="Rubik SemiBold" pitchFamily="2" charset="-79"/>
              </a:rPr>
              <a:t>NOTE: DO NOT DELETE ANYTHING FROM THE MASTER SLIDES DIRECTLY</a:t>
            </a:r>
          </a:p>
          <a:p>
            <a:pPr>
              <a:spcBef>
                <a:spcPts val="0"/>
              </a:spcBef>
            </a:pPr>
            <a:endParaRPr lang="en-US" sz="2800" b="1" dirty="0">
              <a:latin typeface="+mn-lt"/>
              <a:cs typeface="Rubik SemiBold" pitchFamily="2" charset="-79"/>
            </a:endParaRPr>
          </a:p>
          <a:p>
            <a:pPr>
              <a:spcBef>
                <a:spcPts val="0"/>
              </a:spcBef>
            </a:pPr>
            <a:r>
              <a:rPr lang="en-US" sz="2800" b="1" dirty="0">
                <a:latin typeface="+mn-lt"/>
                <a:cs typeface="Rubik SemiBold" pitchFamily="2" charset="-79"/>
              </a:rPr>
              <a:t>DO NOT DELETE ANY LAYOUT OPTIONS FROM THE SLIDE MASTER DIRECTLY</a:t>
            </a:r>
          </a:p>
          <a:p>
            <a:pPr>
              <a:spcBef>
                <a:spcPts val="0"/>
              </a:spcBef>
            </a:pPr>
            <a:endParaRPr lang="en-GB" sz="2800" dirty="0">
              <a:latin typeface="+mn-lt"/>
            </a:endParaRPr>
          </a:p>
        </p:txBody>
      </p:sp>
      <p:sp>
        <p:nvSpPr>
          <p:cNvPr id="4" name="Footer Placeholder 3">
            <a:extLst>
              <a:ext uri="{FF2B5EF4-FFF2-40B4-BE49-F238E27FC236}">
                <a16:creationId xmlns:a16="http://schemas.microsoft.com/office/drawing/2014/main" id="{ED409548-A8D4-44EB-BDE0-F4C8220EAB0C}"/>
              </a:ext>
            </a:extLst>
          </p:cNvPr>
          <p:cNvSpPr>
            <a:spLocks noGrp="1"/>
          </p:cNvSpPr>
          <p:nvPr>
            <p:ph type="ftr" sz="quarter" idx="11"/>
          </p:nvPr>
        </p:nvSpPr>
        <p:spPr/>
        <p:txBody>
          <a:bodyPr/>
          <a:lstStyle/>
          <a:p>
            <a:endParaRPr lang="en-GB"/>
          </a:p>
        </p:txBody>
      </p:sp>
      <p:grpSp>
        <p:nvGrpSpPr>
          <p:cNvPr id="14" name="Group 13">
            <a:extLst>
              <a:ext uri="{FF2B5EF4-FFF2-40B4-BE49-F238E27FC236}">
                <a16:creationId xmlns:a16="http://schemas.microsoft.com/office/drawing/2014/main" id="{0D1DE4CB-4D6F-38D5-EDFE-1B40286DAB35}"/>
              </a:ext>
            </a:extLst>
          </p:cNvPr>
          <p:cNvGrpSpPr/>
          <p:nvPr/>
        </p:nvGrpSpPr>
        <p:grpSpPr>
          <a:xfrm>
            <a:off x="12377425" y="5327650"/>
            <a:ext cx="6840411" cy="4906961"/>
            <a:chOff x="10179657" y="4953124"/>
            <a:chExt cx="6840411" cy="4906961"/>
          </a:xfrm>
        </p:grpSpPr>
        <p:sp>
          <p:nvSpPr>
            <p:cNvPr id="6" name="Freeform: Shape 5">
              <a:extLst>
                <a:ext uri="{FF2B5EF4-FFF2-40B4-BE49-F238E27FC236}">
                  <a16:creationId xmlns:a16="http://schemas.microsoft.com/office/drawing/2014/main" id="{5044CC09-81D6-4575-B431-0D5E9A5F0DB9}"/>
                </a:ext>
              </a:extLst>
            </p:cNvPr>
            <p:cNvSpPr/>
            <p:nvPr/>
          </p:nvSpPr>
          <p:spPr>
            <a:xfrm>
              <a:off x="10267282" y="4953125"/>
              <a:ext cx="6752786" cy="323829"/>
            </a:xfrm>
            <a:custGeom>
              <a:avLst/>
              <a:gdLst>
                <a:gd name="connsiteX0" fmla="*/ 0 w 3376613"/>
                <a:gd name="connsiteY0" fmla="*/ 0 h 161925"/>
                <a:gd name="connsiteX1" fmla="*/ 452438 w 3376613"/>
                <a:gd name="connsiteY1" fmla="*/ 0 h 161925"/>
                <a:gd name="connsiteX2" fmla="*/ 452438 w 3376613"/>
                <a:gd name="connsiteY2" fmla="*/ 80963 h 161925"/>
                <a:gd name="connsiteX3" fmla="*/ 966788 w 3376613"/>
                <a:gd name="connsiteY3" fmla="*/ 80963 h 161925"/>
                <a:gd name="connsiteX4" fmla="*/ 966788 w 3376613"/>
                <a:gd name="connsiteY4" fmla="*/ 161925 h 161925"/>
                <a:gd name="connsiteX5" fmla="*/ 3376613 w 3376613"/>
                <a:gd name="connsiteY5"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6613" h="161925">
                  <a:moveTo>
                    <a:pt x="0" y="0"/>
                  </a:moveTo>
                  <a:lnTo>
                    <a:pt x="452438" y="0"/>
                  </a:lnTo>
                  <a:lnTo>
                    <a:pt x="452438" y="80963"/>
                  </a:lnTo>
                  <a:lnTo>
                    <a:pt x="966788" y="80963"/>
                  </a:lnTo>
                  <a:lnTo>
                    <a:pt x="966788" y="161925"/>
                  </a:lnTo>
                  <a:lnTo>
                    <a:pt x="3376613" y="161925"/>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Freeform: Shape 6">
              <a:extLst>
                <a:ext uri="{FF2B5EF4-FFF2-40B4-BE49-F238E27FC236}">
                  <a16:creationId xmlns:a16="http://schemas.microsoft.com/office/drawing/2014/main" id="{29894BD2-354F-4BA7-AFD1-A9E0CA969805}"/>
                </a:ext>
              </a:extLst>
            </p:cNvPr>
            <p:cNvSpPr/>
            <p:nvPr/>
          </p:nvSpPr>
          <p:spPr>
            <a:xfrm>
              <a:off x="10179657" y="4953124"/>
              <a:ext cx="6827076" cy="4906961"/>
            </a:xfrm>
            <a:custGeom>
              <a:avLst/>
              <a:gdLst>
                <a:gd name="connsiteX0" fmla="*/ 3413760 w 3413760"/>
                <a:gd name="connsiteY0" fmla="*/ 152400 h 2453640"/>
                <a:gd name="connsiteX1" fmla="*/ 3413760 w 3413760"/>
                <a:gd name="connsiteY1" fmla="*/ 2453640 h 2453640"/>
                <a:gd name="connsiteX2" fmla="*/ 899160 w 3413760"/>
                <a:gd name="connsiteY2" fmla="*/ 2453640 h 2453640"/>
                <a:gd name="connsiteX3" fmla="*/ 899160 w 3413760"/>
                <a:gd name="connsiteY3" fmla="*/ 1600200 h 2453640"/>
                <a:gd name="connsiteX4" fmla="*/ 289560 w 3413760"/>
                <a:gd name="connsiteY4" fmla="*/ 1600200 h 2453640"/>
                <a:gd name="connsiteX5" fmla="*/ 289560 w 3413760"/>
                <a:gd name="connsiteY5" fmla="*/ 266700 h 2453640"/>
                <a:gd name="connsiteX6" fmla="*/ 0 w 3413760"/>
                <a:gd name="connsiteY6" fmla="*/ 266700 h 2453640"/>
                <a:gd name="connsiteX7" fmla="*/ 0 w 3413760"/>
                <a:gd name="connsiteY7" fmla="*/ 0 h 2453640"/>
                <a:gd name="connsiteX8" fmla="*/ 76200 w 3413760"/>
                <a:gd name="connsiteY8" fmla="*/ 0 h 2453640"/>
                <a:gd name="connsiteX9" fmla="*/ 175260 w 3413760"/>
                <a:gd name="connsiteY9" fmla="*/ 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3760" h="2453640">
                  <a:moveTo>
                    <a:pt x="3413760" y="152400"/>
                  </a:moveTo>
                  <a:lnTo>
                    <a:pt x="3413760" y="2453640"/>
                  </a:lnTo>
                  <a:lnTo>
                    <a:pt x="899160" y="2453640"/>
                  </a:lnTo>
                  <a:lnTo>
                    <a:pt x="899160" y="1600200"/>
                  </a:lnTo>
                  <a:lnTo>
                    <a:pt x="289560" y="1600200"/>
                  </a:lnTo>
                  <a:lnTo>
                    <a:pt x="289560" y="266700"/>
                  </a:lnTo>
                  <a:lnTo>
                    <a:pt x="0" y="266700"/>
                  </a:lnTo>
                  <a:lnTo>
                    <a:pt x="0" y="0"/>
                  </a:lnTo>
                  <a:lnTo>
                    <a:pt x="76200" y="0"/>
                  </a:lnTo>
                  <a:lnTo>
                    <a:pt x="175260"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Tree>
    <p:extLst>
      <p:ext uri="{BB962C8B-B14F-4D97-AF65-F5344CB8AC3E}">
        <p14:creationId xmlns:p14="http://schemas.microsoft.com/office/powerpoint/2010/main" val="407317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a:xfrm>
            <a:off x="706437" y="12283937"/>
            <a:ext cx="17245003" cy="720725"/>
          </a:xfrm>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1"/>
          </p:nvPr>
        </p:nvSpPr>
        <p:spPr>
          <a:xfrm>
            <a:off x="2109789" y="3257550"/>
            <a:ext cx="5786242"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0D05-4456-48EA-B9A5-DAA11C3236EC}"/>
              </a:ext>
            </a:extLst>
          </p:cNvPr>
          <p:cNvSpPr>
            <a:spLocks noGrp="1"/>
          </p:cNvSpPr>
          <p:nvPr>
            <p:ph type="title"/>
          </p:nvPr>
        </p:nvSpPr>
        <p:spPr/>
        <p:txBody>
          <a:bodyPr>
            <a:noAutofit/>
          </a:bodyPr>
          <a:lstStyle/>
          <a:p>
            <a:r>
              <a:rPr lang="en-GB" dirty="0"/>
              <a:t>Colours</a:t>
            </a:r>
            <a:br>
              <a:rPr lang="en-GB" dirty="0"/>
            </a:br>
            <a:r>
              <a:rPr lang="en-US" sz="1800" b="0" i="1" dirty="0">
                <a:solidFill>
                  <a:schemeClr val="accent1"/>
                </a:solidFill>
                <a:latin typeface="Bitter" pitchFamily="2" charset="77"/>
              </a:rPr>
              <a:t>The purpose is to give </a:t>
            </a:r>
            <a:r>
              <a:rPr lang="en-GB" sz="1800" b="0" i="1" dirty="0">
                <a:solidFill>
                  <a:schemeClr val="accent1"/>
                </a:solidFill>
                <a:latin typeface="Bitter" pitchFamily="2" charset="77"/>
              </a:rPr>
              <a:t>GBIF </a:t>
            </a:r>
            <a:r>
              <a:rPr lang="en-US" sz="1800" b="0" i="1" dirty="0">
                <a:solidFill>
                  <a:schemeClr val="accent1"/>
                </a:solidFill>
                <a:latin typeface="Bitter" pitchFamily="2" charset="77"/>
              </a:rPr>
              <a:t>an unmistakable identity</a:t>
            </a:r>
            <a:endParaRPr lang="en-GB" sz="1800" b="0" i="1" dirty="0">
              <a:solidFill>
                <a:schemeClr val="accent1"/>
              </a:solidFill>
              <a:latin typeface="Bitter" pitchFamily="2" charset="77"/>
            </a:endParaRPr>
          </a:p>
        </p:txBody>
      </p:sp>
      <p:sp>
        <p:nvSpPr>
          <p:cNvPr id="3" name="Content Placeholder 2">
            <a:extLst>
              <a:ext uri="{FF2B5EF4-FFF2-40B4-BE49-F238E27FC236}">
                <a16:creationId xmlns:a16="http://schemas.microsoft.com/office/drawing/2014/main" id="{D57EBFFE-10B8-49FD-BF2C-059F2289A089}"/>
              </a:ext>
            </a:extLst>
          </p:cNvPr>
          <p:cNvSpPr>
            <a:spLocks noGrp="1"/>
          </p:cNvSpPr>
          <p:nvPr>
            <p:ph idx="4294967295"/>
          </p:nvPr>
        </p:nvSpPr>
        <p:spPr>
          <a:xfrm>
            <a:off x="2109788" y="3257550"/>
            <a:ext cx="8640762" cy="8297863"/>
          </a:xfrm>
        </p:spPr>
        <p:txBody>
          <a:bodyPr>
            <a:normAutofit/>
          </a:bodyPr>
          <a:lstStyle/>
          <a:p>
            <a:pPr marL="514350" indent="-514350">
              <a:buFont typeface="+mj-lt"/>
              <a:buAutoNum type="arabicPeriod"/>
            </a:pPr>
            <a:r>
              <a:rPr lang="en-US" sz="2800" dirty="0">
                <a:latin typeface="+mn-lt"/>
              </a:rPr>
              <a:t>There are 10 default colors available in the top row of the default PPT color palette: Theme colors.</a:t>
            </a:r>
          </a:p>
          <a:p>
            <a:pPr marL="514350" indent="-514350">
              <a:buFont typeface="+mj-lt"/>
              <a:buAutoNum type="arabicPeriod"/>
            </a:pPr>
            <a:r>
              <a:rPr lang="en-US" sz="2800" dirty="0">
                <a:latin typeface="+mn-lt"/>
              </a:rPr>
              <a:t>Try not use any of the tints</a:t>
            </a:r>
          </a:p>
          <a:p>
            <a:pPr marL="514350" indent="-514350">
              <a:buFont typeface="+mj-lt"/>
              <a:buAutoNum type="arabicPeriod"/>
            </a:pPr>
            <a:r>
              <a:rPr lang="en-US" sz="2800" dirty="0">
                <a:latin typeface="+mn-lt"/>
              </a:rPr>
              <a:t>Theme colors are the only colors permitted </a:t>
            </a:r>
          </a:p>
          <a:p>
            <a:pPr marL="514350" indent="-514350">
              <a:buFont typeface="+mj-lt"/>
              <a:buAutoNum type="arabicPeriod"/>
            </a:pPr>
            <a:endParaRPr lang="en-GB" sz="2800" dirty="0">
              <a:latin typeface="+mn-lt"/>
            </a:endParaRPr>
          </a:p>
        </p:txBody>
      </p:sp>
      <p:sp>
        <p:nvSpPr>
          <p:cNvPr id="4" name="Footer Placeholder 3">
            <a:extLst>
              <a:ext uri="{FF2B5EF4-FFF2-40B4-BE49-F238E27FC236}">
                <a16:creationId xmlns:a16="http://schemas.microsoft.com/office/drawing/2014/main" id="{D86210F9-EF39-437E-84E7-519CBAAA7808}"/>
              </a:ext>
            </a:extLst>
          </p:cNvPr>
          <p:cNvSpPr>
            <a:spLocks noGrp="1"/>
          </p:cNvSpPr>
          <p:nvPr>
            <p:ph type="ftr" sz="quarter" idx="11"/>
          </p:nvPr>
        </p:nvSpPr>
        <p:spPr>
          <a:xfrm>
            <a:off x="706438" y="12283937"/>
            <a:ext cx="17245012" cy="720725"/>
          </a:xfrm>
        </p:spPr>
        <p:txBody>
          <a:bodyPr/>
          <a:lstStyle/>
          <a:p>
            <a:endParaRPr lang="en-GB" dirty="0"/>
          </a:p>
        </p:txBody>
      </p:sp>
      <p:grpSp>
        <p:nvGrpSpPr>
          <p:cNvPr id="30" name="Group 29">
            <a:extLst>
              <a:ext uri="{FF2B5EF4-FFF2-40B4-BE49-F238E27FC236}">
                <a16:creationId xmlns:a16="http://schemas.microsoft.com/office/drawing/2014/main" id="{E56DA723-DB0E-5A0B-FA3D-D235423A5C04}"/>
              </a:ext>
            </a:extLst>
          </p:cNvPr>
          <p:cNvGrpSpPr/>
          <p:nvPr/>
        </p:nvGrpSpPr>
        <p:grpSpPr>
          <a:xfrm>
            <a:off x="12190975" y="3265349"/>
            <a:ext cx="7662353" cy="6214807"/>
            <a:chOff x="12191205" y="3265349"/>
            <a:chExt cx="5946488" cy="4823097"/>
          </a:xfrm>
        </p:grpSpPr>
        <p:sp>
          <p:nvSpPr>
            <p:cNvPr id="17" name="Rectangle 16">
              <a:extLst>
                <a:ext uri="{FF2B5EF4-FFF2-40B4-BE49-F238E27FC236}">
                  <a16:creationId xmlns:a16="http://schemas.microsoft.com/office/drawing/2014/main" id="{FE343654-DC1E-479D-AE28-37C5CD03DB4E}"/>
                </a:ext>
              </a:extLst>
            </p:cNvPr>
            <p:cNvSpPr/>
            <p:nvPr/>
          </p:nvSpPr>
          <p:spPr>
            <a:xfrm>
              <a:off x="12192794" y="4061189"/>
              <a:ext cx="1462087" cy="1462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7BCB1E6-9C74-4371-AB81-7760519EAA44}"/>
                </a:ext>
              </a:extLst>
            </p:cNvPr>
            <p:cNvGrpSpPr/>
            <p:nvPr/>
          </p:nvGrpSpPr>
          <p:grpSpPr>
            <a:xfrm>
              <a:off x="12192794" y="4061189"/>
              <a:ext cx="5037640" cy="4027257"/>
              <a:chOff x="-3423693" y="1648185"/>
              <a:chExt cx="4633876" cy="3704474"/>
            </a:xfrm>
          </p:grpSpPr>
          <p:sp>
            <p:nvSpPr>
              <p:cNvPr id="19" name="Rectangle 18">
                <a:extLst>
                  <a:ext uri="{FF2B5EF4-FFF2-40B4-BE49-F238E27FC236}">
                    <a16:creationId xmlns:a16="http://schemas.microsoft.com/office/drawing/2014/main" id="{60940096-5DA0-4B08-86F5-B4056F439A01}"/>
                  </a:ext>
                </a:extLst>
              </p:cNvPr>
              <p:cNvSpPr/>
              <p:nvPr/>
            </p:nvSpPr>
            <p:spPr>
              <a:xfrm>
                <a:off x="-1779204" y="1655360"/>
                <a:ext cx="1344901" cy="13449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0" name="Rectangle 19">
                <a:extLst>
                  <a:ext uri="{FF2B5EF4-FFF2-40B4-BE49-F238E27FC236}">
                    <a16:creationId xmlns:a16="http://schemas.microsoft.com/office/drawing/2014/main" id="{216DFF50-8F35-4520-98AA-9B391761ACAD}"/>
                  </a:ext>
                </a:extLst>
              </p:cNvPr>
              <p:cNvSpPr/>
              <p:nvPr/>
            </p:nvSpPr>
            <p:spPr>
              <a:xfrm>
                <a:off x="-3423693" y="4438259"/>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1" name="Rectangle 20">
                <a:extLst>
                  <a:ext uri="{FF2B5EF4-FFF2-40B4-BE49-F238E27FC236}">
                    <a16:creationId xmlns:a16="http://schemas.microsoft.com/office/drawing/2014/main" id="{0EF7EBEF-9E13-4E4C-A028-E39F8B08633F}"/>
                  </a:ext>
                </a:extLst>
              </p:cNvPr>
              <p:cNvSpPr/>
              <p:nvPr/>
            </p:nvSpPr>
            <p:spPr>
              <a:xfrm>
                <a:off x="-2285189" y="4438259"/>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2" name="Rectangle 21">
                <a:extLst>
                  <a:ext uri="{FF2B5EF4-FFF2-40B4-BE49-F238E27FC236}">
                    <a16:creationId xmlns:a16="http://schemas.microsoft.com/office/drawing/2014/main" id="{231A7AED-83F5-40D0-A787-8D454E45883D}"/>
                  </a:ext>
                </a:extLst>
              </p:cNvPr>
              <p:cNvSpPr/>
              <p:nvPr/>
            </p:nvSpPr>
            <p:spPr>
              <a:xfrm>
                <a:off x="-1146685" y="4438259"/>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3" name="Rectangle 22">
                <a:extLst>
                  <a:ext uri="{FF2B5EF4-FFF2-40B4-BE49-F238E27FC236}">
                    <a16:creationId xmlns:a16="http://schemas.microsoft.com/office/drawing/2014/main" id="{C525BEF2-6935-4857-898E-80C5D43B654C}"/>
                  </a:ext>
                </a:extLst>
              </p:cNvPr>
              <p:cNvSpPr/>
              <p:nvPr/>
            </p:nvSpPr>
            <p:spPr>
              <a:xfrm>
                <a:off x="-134717" y="1648185"/>
                <a:ext cx="1344900" cy="1344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grpSp>
        <p:sp>
          <p:nvSpPr>
            <p:cNvPr id="27" name="TextBox 26">
              <a:extLst>
                <a:ext uri="{FF2B5EF4-FFF2-40B4-BE49-F238E27FC236}">
                  <a16:creationId xmlns:a16="http://schemas.microsoft.com/office/drawing/2014/main" id="{FBC7B272-EB2C-482C-B245-B5A0BFB38733}"/>
                </a:ext>
              </a:extLst>
            </p:cNvPr>
            <p:cNvSpPr txBox="1"/>
            <p:nvPr/>
          </p:nvSpPr>
          <p:spPr>
            <a:xfrm>
              <a:off x="12192795" y="3265349"/>
              <a:ext cx="4319588" cy="584775"/>
            </a:xfrm>
            <a:prstGeom prst="rect">
              <a:avLst/>
            </a:prstGeom>
            <a:noFill/>
          </p:spPr>
          <p:txBody>
            <a:bodyPr wrap="square" rtlCol="0">
              <a:spAutoFit/>
            </a:bodyPr>
            <a:lstStyle/>
            <a:p>
              <a:r>
                <a:rPr lang="en-GB" sz="3200" dirty="0">
                  <a:latin typeface="Rubik" pitchFamily="2" charset="-79"/>
                </a:rPr>
                <a:t>Primary colours</a:t>
              </a:r>
            </a:p>
          </p:txBody>
        </p:sp>
        <p:sp>
          <p:nvSpPr>
            <p:cNvPr id="28" name="TextBox 27">
              <a:extLst>
                <a:ext uri="{FF2B5EF4-FFF2-40B4-BE49-F238E27FC236}">
                  <a16:creationId xmlns:a16="http://schemas.microsoft.com/office/drawing/2014/main" id="{33A2701B-F58D-4BB2-AE4B-82B40E44ABD0}"/>
                </a:ext>
              </a:extLst>
            </p:cNvPr>
            <p:cNvSpPr txBox="1"/>
            <p:nvPr/>
          </p:nvSpPr>
          <p:spPr>
            <a:xfrm>
              <a:off x="12191205" y="6316310"/>
              <a:ext cx="4320384" cy="461665"/>
            </a:xfrm>
            <a:prstGeom prst="rect">
              <a:avLst/>
            </a:prstGeom>
            <a:noFill/>
          </p:spPr>
          <p:txBody>
            <a:bodyPr wrap="square" rtlCol="0">
              <a:spAutoFit/>
            </a:bodyPr>
            <a:lstStyle/>
            <a:p>
              <a:r>
                <a:rPr lang="en-GB" sz="2400" dirty="0">
                  <a:latin typeface="Rubik" pitchFamily="2" charset="-79"/>
                </a:rPr>
                <a:t>Secondary colours</a:t>
              </a:r>
            </a:p>
          </p:txBody>
        </p:sp>
        <p:sp>
          <p:nvSpPr>
            <p:cNvPr id="32" name="Rectangle 31">
              <a:extLst>
                <a:ext uri="{FF2B5EF4-FFF2-40B4-BE49-F238E27FC236}">
                  <a16:creationId xmlns:a16="http://schemas.microsoft.com/office/drawing/2014/main" id="{BA2BAA89-16D3-48CD-BFC7-21AEA40EF9DD}"/>
                </a:ext>
              </a:extLst>
            </p:cNvPr>
            <p:cNvSpPr/>
            <p:nvPr/>
          </p:nvSpPr>
          <p:spPr>
            <a:xfrm>
              <a:off x="15905912" y="7094371"/>
              <a:ext cx="994075" cy="994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3" name="Rectangle 32">
              <a:extLst>
                <a:ext uri="{FF2B5EF4-FFF2-40B4-BE49-F238E27FC236}">
                  <a16:creationId xmlns:a16="http://schemas.microsoft.com/office/drawing/2014/main" id="{0CBFF972-12C0-48A4-B07D-6C206AE8316C}"/>
                </a:ext>
              </a:extLst>
            </p:cNvPr>
            <p:cNvSpPr/>
            <p:nvPr/>
          </p:nvSpPr>
          <p:spPr>
            <a:xfrm>
              <a:off x="17143618" y="7094371"/>
              <a:ext cx="994075" cy="99407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grpSp>
    </p:spTree>
    <p:extLst>
      <p:ext uri="{BB962C8B-B14F-4D97-AF65-F5344CB8AC3E}">
        <p14:creationId xmlns:p14="http://schemas.microsoft.com/office/powerpoint/2010/main" val="394148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BDD-D314-43F9-B44E-E2CBDA0BB02F}"/>
              </a:ext>
            </a:extLst>
          </p:cNvPr>
          <p:cNvSpPr>
            <a:spLocks noGrp="1"/>
          </p:cNvSpPr>
          <p:nvPr>
            <p:ph type="title"/>
          </p:nvPr>
        </p:nvSpPr>
        <p:spPr/>
        <p:txBody>
          <a:bodyPr/>
          <a:lstStyle/>
          <a:p>
            <a:r>
              <a:rPr lang="en-GB" dirty="0"/>
              <a:t>Headline font: Bitter </a:t>
            </a:r>
            <a:r>
              <a:rPr lang="en-GB" dirty="0" err="1"/>
              <a:t>semibold</a:t>
            </a:r>
            <a:r>
              <a:rPr lang="en-GB" dirty="0"/>
              <a:t>, 48pt</a:t>
            </a:r>
          </a:p>
        </p:txBody>
      </p:sp>
      <p:sp>
        <p:nvSpPr>
          <p:cNvPr id="3" name="Content Placeholder 2">
            <a:extLst>
              <a:ext uri="{FF2B5EF4-FFF2-40B4-BE49-F238E27FC236}">
                <a16:creationId xmlns:a16="http://schemas.microsoft.com/office/drawing/2014/main" id="{C9B71A02-B8C7-41B0-9DE1-1C49D4BF08D9}"/>
              </a:ext>
            </a:extLst>
          </p:cNvPr>
          <p:cNvSpPr>
            <a:spLocks noGrp="1"/>
          </p:cNvSpPr>
          <p:nvPr>
            <p:ph idx="4294967295"/>
          </p:nvPr>
        </p:nvSpPr>
        <p:spPr>
          <a:xfrm>
            <a:off x="3549649" y="3261449"/>
            <a:ext cx="17283113" cy="8297863"/>
          </a:xfrm>
        </p:spPr>
        <p:txBody>
          <a:bodyPr>
            <a:noAutofit/>
          </a:bodyPr>
          <a:lstStyle/>
          <a:p>
            <a:pPr marL="571500" indent="-571500">
              <a:spcBef>
                <a:spcPts val="0"/>
              </a:spcBef>
              <a:buFont typeface="Arial" panose="020B0604020202020204" pitchFamily="34" charset="0"/>
              <a:buChar char="•"/>
            </a:pPr>
            <a:r>
              <a:rPr lang="en-GB" sz="3200" dirty="0"/>
              <a:t>For consistency always check the font size throughout the document.</a:t>
            </a:r>
          </a:p>
          <a:p>
            <a:pPr marL="571500" indent="-571500">
              <a:spcBef>
                <a:spcPts val="0"/>
              </a:spcBef>
              <a:buFont typeface="Arial" panose="020B0604020202020204" pitchFamily="34" charset="0"/>
              <a:buChar char="•"/>
            </a:pPr>
            <a:r>
              <a:rPr lang="en-GB" sz="3200" dirty="0"/>
              <a:t>The default font size for the body text is set for 36pt however, you can change this to smaller size if required.</a:t>
            </a:r>
          </a:p>
          <a:p>
            <a:pPr marL="571500" indent="-571500">
              <a:spcBef>
                <a:spcPts val="0"/>
              </a:spcBef>
              <a:buFont typeface="Arial" panose="020B0604020202020204" pitchFamily="34" charset="0"/>
              <a:buChar char="•"/>
            </a:pPr>
            <a:r>
              <a:rPr lang="en-GB" sz="3200" dirty="0"/>
              <a:t>The smallest font size in body text should not be smaller than </a:t>
            </a:r>
            <a:r>
              <a:rPr lang="en-GB" sz="2000" b="1" dirty="0">
                <a:solidFill>
                  <a:schemeClr val="accent1"/>
                </a:solidFill>
                <a:latin typeface="Rubik SemiBold" pitchFamily="2" charset="-79"/>
                <a:cs typeface="Rubik SemiBold" pitchFamily="2" charset="-79"/>
              </a:rPr>
              <a:t>20pt</a:t>
            </a:r>
            <a:r>
              <a:rPr lang="en-GB" sz="2000" dirty="0"/>
              <a:t> </a:t>
            </a:r>
            <a:r>
              <a:rPr lang="en-GB" sz="3200" dirty="0"/>
              <a:t>or bigger than </a:t>
            </a:r>
            <a:r>
              <a:rPr lang="en-GB" sz="4400" b="1" dirty="0">
                <a:solidFill>
                  <a:schemeClr val="accent1"/>
                </a:solidFill>
                <a:latin typeface="Rubik SemiBold" pitchFamily="2" charset="-79"/>
                <a:cs typeface="Rubik SemiBold" pitchFamily="2" charset="-79"/>
              </a:rPr>
              <a:t>44pt.</a:t>
            </a:r>
          </a:p>
          <a:p>
            <a:pPr algn="ctr">
              <a:spcBef>
                <a:spcPts val="0"/>
              </a:spcBef>
            </a:pPr>
            <a:r>
              <a:rPr lang="en-GB" sz="5400" b="1" dirty="0">
                <a:solidFill>
                  <a:schemeClr val="accent1"/>
                </a:solidFill>
                <a:latin typeface="Rubik SemiBold" pitchFamily="2" charset="-79"/>
                <a:cs typeface="Rubik SemiBold" pitchFamily="2" charset="-79"/>
              </a:rPr>
              <a:t>Larger font sizes can be used for making big points.</a:t>
            </a:r>
          </a:p>
          <a:p>
            <a:pPr marL="571500" indent="-571500">
              <a:spcBef>
                <a:spcPts val="0"/>
              </a:spcBef>
              <a:buFont typeface="Arial" panose="020B0604020202020204" pitchFamily="34" charset="0"/>
              <a:buChar char="•"/>
            </a:pPr>
            <a:r>
              <a:rPr lang="en-GB" sz="3200" b="1" dirty="0"/>
              <a:t>Use the bold option to emphasise your point.</a:t>
            </a:r>
            <a:endParaRPr lang="en-GB" sz="3200" dirty="0"/>
          </a:p>
          <a:p>
            <a:pPr marL="571500" indent="-571500">
              <a:spcBef>
                <a:spcPts val="0"/>
              </a:spcBef>
              <a:buFont typeface="Arial" panose="020B0604020202020204" pitchFamily="34" charset="0"/>
              <a:buChar char="•"/>
            </a:pPr>
            <a:r>
              <a:rPr lang="en-GB" sz="3200" dirty="0"/>
              <a:t>The body text colour is dark grey. Please do not use </a:t>
            </a:r>
            <a:r>
              <a:rPr lang="en-GB" sz="3200" b="1" dirty="0">
                <a:solidFill>
                  <a:schemeClr val="tx1"/>
                </a:solidFill>
              </a:rPr>
              <a:t>black</a:t>
            </a:r>
            <a:r>
              <a:rPr lang="en-GB" sz="3200" dirty="0"/>
              <a:t> colour in this document.</a:t>
            </a:r>
          </a:p>
          <a:p>
            <a:pPr marL="571500" indent="-571500">
              <a:spcBef>
                <a:spcPts val="0"/>
              </a:spcBef>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7814B89A-7ADD-48D6-A78B-90FEC0677ECC}"/>
              </a:ext>
            </a:extLst>
          </p:cNvPr>
          <p:cNvSpPr>
            <a:spLocks noGrp="1"/>
          </p:cNvSpPr>
          <p:nvPr>
            <p:ph type="ftr" sz="quarter" idx="11"/>
          </p:nvPr>
        </p:nvSpPr>
        <p:spPr>
          <a:xfrm>
            <a:off x="706438" y="12283937"/>
            <a:ext cx="17245012" cy="720725"/>
          </a:xfrm>
        </p:spPr>
        <p:txBody>
          <a:bodyPr/>
          <a:lstStyle/>
          <a:p>
            <a:endParaRPr lang="en-GB" dirty="0"/>
          </a:p>
        </p:txBody>
      </p:sp>
    </p:spTree>
    <p:extLst>
      <p:ext uri="{BB962C8B-B14F-4D97-AF65-F5344CB8AC3E}">
        <p14:creationId xmlns:p14="http://schemas.microsoft.com/office/powerpoint/2010/main" val="235411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65B1-B327-4BA2-82D7-D9903F24D4A1}"/>
              </a:ext>
            </a:extLst>
          </p:cNvPr>
          <p:cNvSpPr>
            <a:spLocks noGrp="1"/>
          </p:cNvSpPr>
          <p:nvPr>
            <p:ph type="title"/>
          </p:nvPr>
        </p:nvSpPr>
        <p:spPr/>
        <p:txBody>
          <a:bodyPr/>
          <a:lstStyle/>
          <a:p>
            <a:r>
              <a:rPr lang="en-US" dirty="0"/>
              <a:t>Bullet points explained</a:t>
            </a:r>
            <a:endParaRPr lang="en-GB" dirty="0"/>
          </a:p>
        </p:txBody>
      </p:sp>
      <p:sp>
        <p:nvSpPr>
          <p:cNvPr id="3" name="Content Placeholder 2">
            <a:extLst>
              <a:ext uri="{FF2B5EF4-FFF2-40B4-BE49-F238E27FC236}">
                <a16:creationId xmlns:a16="http://schemas.microsoft.com/office/drawing/2014/main" id="{4837DB3B-D6F7-4585-B8D4-F57A730347B0}"/>
              </a:ext>
            </a:extLst>
          </p:cNvPr>
          <p:cNvSpPr>
            <a:spLocks noGrp="1"/>
          </p:cNvSpPr>
          <p:nvPr>
            <p:ph idx="4294967295"/>
          </p:nvPr>
        </p:nvSpPr>
        <p:spPr>
          <a:xfrm>
            <a:off x="2109788" y="3257550"/>
            <a:ext cx="8640762" cy="8297863"/>
          </a:xfrm>
        </p:spPr>
        <p:txBody>
          <a:bodyPr>
            <a:normAutofit/>
          </a:bodyPr>
          <a:lstStyle/>
          <a:p>
            <a:pPr>
              <a:spcBef>
                <a:spcPts val="0"/>
              </a:spcBef>
            </a:pPr>
            <a:r>
              <a:rPr lang="en-GB" sz="2800" dirty="0">
                <a:solidFill>
                  <a:schemeClr val="tx1">
                    <a:lumMod val="75000"/>
                    <a:lumOff val="25000"/>
                  </a:schemeClr>
                </a:solidFill>
                <a:latin typeface="Rubik" pitchFamily="2" charset="-79"/>
              </a:rPr>
              <a:t>The bullet point colour and numbered lists default to </a:t>
            </a:r>
            <a:r>
              <a:rPr lang="en-GB" sz="2800" dirty="0">
                <a:solidFill>
                  <a:schemeClr val="accent1"/>
                </a:solidFill>
                <a:latin typeface="Rubik" pitchFamily="2" charset="-79"/>
              </a:rPr>
              <a:t>GBIF green</a:t>
            </a:r>
            <a:r>
              <a:rPr lang="en-GB" sz="2800" dirty="0">
                <a:solidFill>
                  <a:schemeClr val="tx1">
                    <a:lumMod val="75000"/>
                    <a:lumOff val="25000"/>
                  </a:schemeClr>
                </a:solidFill>
                <a:latin typeface="Rubik" pitchFamily="2" charset="-79"/>
              </a:rPr>
              <a:t>. To access bullet formatting options:</a:t>
            </a:r>
          </a:p>
          <a:p>
            <a:pPr marL="514350" indent="-514350">
              <a:spcBef>
                <a:spcPts val="0"/>
              </a:spcBef>
              <a:buFont typeface="+mj-lt"/>
              <a:buAutoNum type="arabicPeriod"/>
            </a:pPr>
            <a:r>
              <a:rPr lang="en-GB" sz="2800" dirty="0">
                <a:highlight>
                  <a:srgbClr val="FFFF00"/>
                </a:highlight>
              </a:rPr>
              <a:t>Select the text box with bullet points</a:t>
            </a:r>
            <a:r>
              <a:rPr lang="en-GB" sz="2800" dirty="0"/>
              <a:t> </a:t>
            </a:r>
          </a:p>
          <a:p>
            <a:pPr marL="514350" indent="-514350">
              <a:spcBef>
                <a:spcPts val="0"/>
              </a:spcBef>
              <a:buFont typeface="+mj-lt"/>
              <a:buAutoNum type="arabicPeriod"/>
            </a:pPr>
            <a:r>
              <a:rPr lang="en-GB" sz="2800" dirty="0"/>
              <a:t>Click on the drop-down menu on the home ribbon</a:t>
            </a:r>
          </a:p>
          <a:p>
            <a:pPr marL="514350" indent="-514350">
              <a:spcBef>
                <a:spcPts val="0"/>
              </a:spcBef>
              <a:buFont typeface="+mj-lt"/>
              <a:buAutoNum type="arabicPeriod"/>
            </a:pPr>
            <a:r>
              <a:rPr lang="en-GB" sz="2800" dirty="0"/>
              <a:t>Click on Bullets &amp; Numbering</a:t>
            </a:r>
          </a:p>
          <a:p>
            <a:pPr marL="514350" indent="-514350">
              <a:spcBef>
                <a:spcPts val="0"/>
              </a:spcBef>
              <a:buFont typeface="+mj-lt"/>
              <a:buAutoNum type="arabicPeriod"/>
            </a:pPr>
            <a:r>
              <a:rPr lang="en-GB" sz="2800" dirty="0"/>
              <a:t>Select </a:t>
            </a:r>
            <a:r>
              <a:rPr lang="en-GB" sz="2800" b="1" dirty="0">
                <a:solidFill>
                  <a:schemeClr val="accent1"/>
                </a:solidFill>
                <a:latin typeface="Rubik SemiBold" pitchFamily="2" charset="-79"/>
                <a:cs typeface="Rubik SemiBold" pitchFamily="2" charset="-79"/>
              </a:rPr>
              <a:t>GBIF Green </a:t>
            </a:r>
            <a:r>
              <a:rPr lang="en-GB" sz="2800" dirty="0"/>
              <a:t>in the colour section</a:t>
            </a:r>
          </a:p>
          <a:p>
            <a:pPr marL="514350" indent="-514350">
              <a:spcBef>
                <a:spcPts val="0"/>
              </a:spcBef>
              <a:buFont typeface="+mj-lt"/>
              <a:buAutoNum type="arabicPeriod"/>
            </a:pPr>
            <a:r>
              <a:rPr lang="en-GB" sz="2800" dirty="0"/>
              <a:t>Click OK</a:t>
            </a:r>
          </a:p>
          <a:p>
            <a:pPr>
              <a:spcBef>
                <a:spcPts val="0"/>
              </a:spcBef>
            </a:pPr>
            <a:endParaRPr lang="en-GB" sz="2800" dirty="0"/>
          </a:p>
        </p:txBody>
      </p:sp>
      <p:sp>
        <p:nvSpPr>
          <p:cNvPr id="4" name="Footer Placeholder 3">
            <a:extLst>
              <a:ext uri="{FF2B5EF4-FFF2-40B4-BE49-F238E27FC236}">
                <a16:creationId xmlns:a16="http://schemas.microsoft.com/office/drawing/2014/main" id="{DC978A3C-323D-4E0D-8BD6-B28CC356FEA9}"/>
              </a:ext>
            </a:extLst>
          </p:cNvPr>
          <p:cNvSpPr>
            <a:spLocks noGrp="1"/>
          </p:cNvSpPr>
          <p:nvPr>
            <p:ph type="ftr" sz="quarter" idx="11"/>
          </p:nvPr>
        </p:nvSpPr>
        <p:spPr/>
        <p:txBody>
          <a:bodyPr/>
          <a:lstStyle/>
          <a:p>
            <a:endParaRPr lang="en-GB"/>
          </a:p>
        </p:txBody>
      </p:sp>
      <p:pic>
        <p:nvPicPr>
          <p:cNvPr id="18" name="Picture 17" descr="Graphical user interface, application&#10;&#10;Description automatically generated">
            <a:extLst>
              <a:ext uri="{FF2B5EF4-FFF2-40B4-BE49-F238E27FC236}">
                <a16:creationId xmlns:a16="http://schemas.microsoft.com/office/drawing/2014/main" id="{77B95949-393F-4E4B-A8E1-B57D9626C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189" y="3265349"/>
            <a:ext cx="7186124" cy="3622513"/>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D3FA09EF-0A26-2F99-8232-C823A6CEE08E}"/>
              </a:ext>
            </a:extLst>
          </p:cNvPr>
          <p:cNvPicPr>
            <a:picLocks noChangeAspect="1"/>
          </p:cNvPicPr>
          <p:nvPr/>
        </p:nvPicPr>
        <p:blipFill rotWithShape="1">
          <a:blip r:embed="rId4">
            <a:extLst>
              <a:ext uri="{28A0092B-C50C-407E-A947-70E740481C1C}">
                <a14:useLocalDpi xmlns:a14="http://schemas.microsoft.com/office/drawing/2010/main" val="0"/>
              </a:ext>
            </a:extLst>
          </a:blip>
          <a:srcRect l="6999" t="2959" r="7092" b="2353"/>
          <a:stretch/>
        </p:blipFill>
        <p:spPr>
          <a:xfrm>
            <a:off x="18969370" y="5591818"/>
            <a:ext cx="3753164" cy="5331417"/>
          </a:xfrm>
          <a:prstGeom prst="rect">
            <a:avLst/>
          </a:prstGeom>
        </p:spPr>
      </p:pic>
      <p:sp>
        <p:nvSpPr>
          <p:cNvPr id="20" name="Oval 19">
            <a:extLst>
              <a:ext uri="{FF2B5EF4-FFF2-40B4-BE49-F238E27FC236}">
                <a16:creationId xmlns:a16="http://schemas.microsoft.com/office/drawing/2014/main" id="{A20534E4-ACCB-8F99-246C-C8CF69EFDEC3}"/>
              </a:ext>
            </a:extLst>
          </p:cNvPr>
          <p:cNvSpPr/>
          <p:nvPr/>
        </p:nvSpPr>
        <p:spPr>
          <a:xfrm>
            <a:off x="14639453" y="3265349"/>
            <a:ext cx="432272" cy="432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dirty="0"/>
              <a:t>2</a:t>
            </a:r>
          </a:p>
        </p:txBody>
      </p:sp>
      <p:sp>
        <p:nvSpPr>
          <p:cNvPr id="21" name="Oval 20">
            <a:extLst>
              <a:ext uri="{FF2B5EF4-FFF2-40B4-BE49-F238E27FC236}">
                <a16:creationId xmlns:a16="http://schemas.microsoft.com/office/drawing/2014/main" id="{25DABBB9-7443-8EFB-70C0-F7FFFDE2C5C0}"/>
              </a:ext>
            </a:extLst>
          </p:cNvPr>
          <p:cNvSpPr/>
          <p:nvPr/>
        </p:nvSpPr>
        <p:spPr>
          <a:xfrm>
            <a:off x="17310225" y="5257112"/>
            <a:ext cx="432272" cy="432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dirty="0"/>
              <a:t>3</a:t>
            </a:r>
          </a:p>
        </p:txBody>
      </p:sp>
      <p:sp>
        <p:nvSpPr>
          <p:cNvPr id="22" name="Oval 21">
            <a:extLst>
              <a:ext uri="{FF2B5EF4-FFF2-40B4-BE49-F238E27FC236}">
                <a16:creationId xmlns:a16="http://schemas.microsoft.com/office/drawing/2014/main" id="{E22EB8AA-E50E-71A0-914E-33226FDB073F}"/>
              </a:ext>
            </a:extLst>
          </p:cNvPr>
          <p:cNvSpPr/>
          <p:nvPr/>
        </p:nvSpPr>
        <p:spPr>
          <a:xfrm>
            <a:off x="20223935" y="8425409"/>
            <a:ext cx="432272" cy="432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dirty="0"/>
              <a:t>4</a:t>
            </a:r>
          </a:p>
        </p:txBody>
      </p:sp>
      <p:sp>
        <p:nvSpPr>
          <p:cNvPr id="23" name="Oval 22">
            <a:extLst>
              <a:ext uri="{FF2B5EF4-FFF2-40B4-BE49-F238E27FC236}">
                <a16:creationId xmlns:a16="http://schemas.microsoft.com/office/drawing/2014/main" id="{259FB2BE-BBA2-545F-2A6F-D6AB1097A7DC}"/>
              </a:ext>
            </a:extLst>
          </p:cNvPr>
          <p:cNvSpPr/>
          <p:nvPr/>
        </p:nvSpPr>
        <p:spPr>
          <a:xfrm>
            <a:off x="8873968" y="4686507"/>
            <a:ext cx="432272" cy="432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dirty="0"/>
              <a:t>1</a:t>
            </a:r>
          </a:p>
        </p:txBody>
      </p:sp>
    </p:spTree>
    <p:extLst>
      <p:ext uri="{BB962C8B-B14F-4D97-AF65-F5344CB8AC3E}">
        <p14:creationId xmlns:p14="http://schemas.microsoft.com/office/powerpoint/2010/main" val="339325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447E-9387-4941-9B83-8EA80431D859}"/>
              </a:ext>
            </a:extLst>
          </p:cNvPr>
          <p:cNvSpPr>
            <a:spLocks noGrp="1"/>
          </p:cNvSpPr>
          <p:nvPr>
            <p:ph type="title"/>
          </p:nvPr>
        </p:nvSpPr>
        <p:spPr/>
        <p:txBody>
          <a:bodyPr>
            <a:noAutofit/>
          </a:bodyPr>
          <a:lstStyle/>
          <a:p>
            <a:r>
              <a:rPr lang="en-GB" dirty="0"/>
              <a:t>Lines &amp; shapes</a:t>
            </a:r>
            <a:br>
              <a:rPr lang="en-GB" dirty="0"/>
            </a:br>
            <a:r>
              <a:rPr lang="en-GB" sz="1800" b="0" i="1" dirty="0">
                <a:solidFill>
                  <a:schemeClr val="accent1"/>
                </a:solidFill>
                <a:latin typeface="Bitter" pitchFamily="2" charset="77"/>
              </a:rPr>
              <a:t>Use these default shapes and lines throughout the document</a:t>
            </a:r>
          </a:p>
        </p:txBody>
      </p:sp>
      <p:cxnSp>
        <p:nvCxnSpPr>
          <p:cNvPr id="5" name="Straight Connector 4">
            <a:extLst>
              <a:ext uri="{FF2B5EF4-FFF2-40B4-BE49-F238E27FC236}">
                <a16:creationId xmlns:a16="http://schemas.microsoft.com/office/drawing/2014/main" id="{F2C9012B-8812-4857-926A-1F7C770C7386}"/>
              </a:ext>
            </a:extLst>
          </p:cNvPr>
          <p:cNvCxnSpPr>
            <a:cxnSpLocks/>
          </p:cNvCxnSpPr>
          <p:nvPr/>
        </p:nvCxnSpPr>
        <p:spPr>
          <a:xfrm>
            <a:off x="2109788" y="8673075"/>
            <a:ext cx="8650381"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122763-2C20-494D-826F-798E3F95D06F}"/>
              </a:ext>
            </a:extLst>
          </p:cNvPr>
          <p:cNvCxnSpPr>
            <a:cxnSpLocks/>
          </p:cNvCxnSpPr>
          <p:nvPr/>
        </p:nvCxnSpPr>
        <p:spPr>
          <a:xfrm>
            <a:off x="2110581" y="9088499"/>
            <a:ext cx="8640763" cy="0"/>
          </a:xfrm>
          <a:prstGeom prst="line">
            <a:avLst/>
          </a:prstGeom>
          <a:ln w="254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C019B5-0B75-417C-A3A1-E68D343E2DF7}"/>
              </a:ext>
            </a:extLst>
          </p:cNvPr>
          <p:cNvCxnSpPr>
            <a:cxnSpLocks/>
          </p:cNvCxnSpPr>
          <p:nvPr/>
        </p:nvCxnSpPr>
        <p:spPr>
          <a:xfrm>
            <a:off x="2110581" y="9503923"/>
            <a:ext cx="8640763"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99D39F-EF35-4072-B675-6CECEB29062E}"/>
              </a:ext>
            </a:extLst>
          </p:cNvPr>
          <p:cNvSpPr txBox="1"/>
          <p:nvPr/>
        </p:nvSpPr>
        <p:spPr>
          <a:xfrm>
            <a:off x="2109789" y="3269158"/>
            <a:ext cx="7200899" cy="4648388"/>
          </a:xfrm>
          <a:prstGeom prst="rect">
            <a:avLst/>
          </a:prstGeom>
          <a:noFill/>
        </p:spPr>
        <p:txBody>
          <a:bodyPr wrap="square" rtlCol="0">
            <a:spAutoFit/>
          </a:bodyPr>
          <a:lstStyle/>
          <a:p>
            <a:pPr algn="l">
              <a:lnSpc>
                <a:spcPct val="150000"/>
              </a:lnSpc>
              <a:buClr>
                <a:schemeClr val="tx2"/>
              </a:buClr>
            </a:pPr>
            <a:r>
              <a:rPr lang="en-GB" sz="3200" b="1" dirty="0">
                <a:solidFill>
                  <a:schemeClr val="tx1">
                    <a:lumMod val="75000"/>
                    <a:lumOff val="25000"/>
                  </a:schemeClr>
                </a:solidFill>
                <a:latin typeface="Rubik SemiBold" pitchFamily="2" charset="-79"/>
                <a:cs typeface="Rubik SemiBold" pitchFamily="2" charset="-79"/>
              </a:rPr>
              <a:t>Lines: </a:t>
            </a:r>
          </a:p>
          <a:p>
            <a:pPr algn="l">
              <a:lnSpc>
                <a:spcPct val="150000"/>
              </a:lnSpc>
              <a:buClr>
                <a:schemeClr val="tx2"/>
              </a:buClr>
            </a:pPr>
            <a:r>
              <a:rPr lang="en-GB" sz="2400" dirty="0">
                <a:solidFill>
                  <a:schemeClr val="tx1">
                    <a:lumMod val="75000"/>
                    <a:lumOff val="25000"/>
                  </a:schemeClr>
                </a:solidFill>
              </a:rPr>
              <a:t>Use light green or grey thin lines to separate elements on page.</a:t>
            </a:r>
          </a:p>
          <a:p>
            <a:pPr>
              <a:lnSpc>
                <a:spcPct val="150000"/>
              </a:lnSpc>
              <a:buClr>
                <a:schemeClr val="tx2"/>
              </a:buClr>
            </a:pPr>
            <a:r>
              <a:rPr lang="en-GB" sz="2400" dirty="0">
                <a:solidFill>
                  <a:schemeClr val="tx1">
                    <a:lumMod val="75000"/>
                    <a:lumOff val="25000"/>
                  </a:schemeClr>
                </a:solidFill>
              </a:rPr>
              <a:t>Use these costume lines to create a visual impact on important sentences or/and on coloured text boxes. You can use different coloured lines based on your needs. These are some examples:</a:t>
            </a:r>
          </a:p>
        </p:txBody>
      </p:sp>
      <p:cxnSp>
        <p:nvCxnSpPr>
          <p:cNvPr id="13" name="Straight Connector 12">
            <a:extLst>
              <a:ext uri="{FF2B5EF4-FFF2-40B4-BE49-F238E27FC236}">
                <a16:creationId xmlns:a16="http://schemas.microsoft.com/office/drawing/2014/main" id="{8CE6CF08-167C-4AE6-B8B0-8BC2CF0E4EB2}"/>
              </a:ext>
            </a:extLst>
          </p:cNvPr>
          <p:cNvCxnSpPr>
            <a:cxnSpLocks/>
          </p:cNvCxnSpPr>
          <p:nvPr/>
        </p:nvCxnSpPr>
        <p:spPr>
          <a:xfrm flipV="1">
            <a:off x="12183870" y="3269158"/>
            <a:ext cx="0" cy="830315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5F1181CF-2C63-FDB2-CE16-CD0245B05280}"/>
              </a:ext>
            </a:extLst>
          </p:cNvPr>
          <p:cNvGrpSpPr/>
          <p:nvPr/>
        </p:nvGrpSpPr>
        <p:grpSpPr>
          <a:xfrm>
            <a:off x="13654248" y="6238794"/>
            <a:ext cx="9470491" cy="1171587"/>
            <a:chOff x="663396" y="6413651"/>
            <a:chExt cx="14943193" cy="1848610"/>
          </a:xfrm>
        </p:grpSpPr>
        <p:sp>
          <p:nvSpPr>
            <p:cNvPr id="20" name="Rectangle 19">
              <a:extLst>
                <a:ext uri="{FF2B5EF4-FFF2-40B4-BE49-F238E27FC236}">
                  <a16:creationId xmlns:a16="http://schemas.microsoft.com/office/drawing/2014/main" id="{35E505DF-E644-4A01-B31C-BAFD0CFE381B}"/>
                </a:ext>
              </a:extLst>
            </p:cNvPr>
            <p:cNvSpPr/>
            <p:nvPr/>
          </p:nvSpPr>
          <p:spPr>
            <a:xfrm>
              <a:off x="663396" y="6413653"/>
              <a:ext cx="1828681" cy="1828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1" name="Oval 20">
              <a:extLst>
                <a:ext uri="{FF2B5EF4-FFF2-40B4-BE49-F238E27FC236}">
                  <a16:creationId xmlns:a16="http://schemas.microsoft.com/office/drawing/2014/main" id="{7791785A-FB1E-4189-8B4F-F34E91C1F6CD}"/>
                </a:ext>
              </a:extLst>
            </p:cNvPr>
            <p:cNvSpPr/>
            <p:nvPr/>
          </p:nvSpPr>
          <p:spPr>
            <a:xfrm>
              <a:off x="3178284" y="6420292"/>
              <a:ext cx="1828681" cy="1828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2" name="Isosceles Triangle 21">
              <a:extLst>
                <a:ext uri="{FF2B5EF4-FFF2-40B4-BE49-F238E27FC236}">
                  <a16:creationId xmlns:a16="http://schemas.microsoft.com/office/drawing/2014/main" id="{08D0EAAE-E93A-43DC-9E80-412930C7FC14}"/>
                </a:ext>
              </a:extLst>
            </p:cNvPr>
            <p:cNvSpPr/>
            <p:nvPr/>
          </p:nvSpPr>
          <p:spPr>
            <a:xfrm>
              <a:off x="5693172" y="6413651"/>
              <a:ext cx="2121270" cy="18286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4" name="TextBox 23">
              <a:extLst>
                <a:ext uri="{FF2B5EF4-FFF2-40B4-BE49-F238E27FC236}">
                  <a16:creationId xmlns:a16="http://schemas.microsoft.com/office/drawing/2014/main" id="{1B354757-8021-4BA2-BB7D-050EE63497DC}"/>
                </a:ext>
              </a:extLst>
            </p:cNvPr>
            <p:cNvSpPr txBox="1"/>
            <p:nvPr/>
          </p:nvSpPr>
          <p:spPr>
            <a:xfrm>
              <a:off x="9715743" y="7339563"/>
              <a:ext cx="5890846" cy="922698"/>
            </a:xfrm>
            <a:prstGeom prst="rect">
              <a:avLst/>
            </a:prstGeom>
            <a:noFill/>
          </p:spPr>
          <p:txBody>
            <a:bodyPr wrap="square" rtlCol="0">
              <a:spAutoFit/>
            </a:bodyPr>
            <a:lstStyle/>
            <a:p>
              <a:r>
                <a:rPr lang="en-GB" sz="3200" dirty="0">
                  <a:solidFill>
                    <a:schemeClr val="tx1">
                      <a:lumMod val="75000"/>
                      <a:lumOff val="25000"/>
                    </a:schemeClr>
                  </a:solidFill>
                  <a:latin typeface="Rubik" pitchFamily="2" charset="-79"/>
                </a:rPr>
                <a:t>Correct  😊</a:t>
              </a:r>
            </a:p>
          </p:txBody>
        </p:sp>
      </p:grpSp>
      <p:cxnSp>
        <p:nvCxnSpPr>
          <p:cNvPr id="29" name="Straight Connector 28">
            <a:extLst>
              <a:ext uri="{FF2B5EF4-FFF2-40B4-BE49-F238E27FC236}">
                <a16:creationId xmlns:a16="http://schemas.microsoft.com/office/drawing/2014/main" id="{C13B4F49-F0F2-4CEE-91FC-D5E27D2AB7BF}"/>
              </a:ext>
            </a:extLst>
          </p:cNvPr>
          <p:cNvCxnSpPr/>
          <p:nvPr/>
        </p:nvCxnSpPr>
        <p:spPr>
          <a:xfrm>
            <a:off x="12183870" y="9846977"/>
            <a:ext cx="0" cy="2489346"/>
          </a:xfrm>
          <a:prstGeom prst="line">
            <a:avLst/>
          </a:prstGeom>
          <a:ln w="127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92DFB54E-02D3-FB26-63D2-5C01CC1CBEA0}"/>
              </a:ext>
            </a:extLst>
          </p:cNvPr>
          <p:cNvGrpSpPr/>
          <p:nvPr/>
        </p:nvGrpSpPr>
        <p:grpSpPr>
          <a:xfrm>
            <a:off x="13654248" y="8257652"/>
            <a:ext cx="8754896" cy="1243083"/>
            <a:chOff x="12697847" y="10145548"/>
            <a:chExt cx="13277714" cy="1885265"/>
          </a:xfrm>
        </p:grpSpPr>
        <p:sp>
          <p:nvSpPr>
            <p:cNvPr id="26" name="Rectangle 25">
              <a:extLst>
                <a:ext uri="{FF2B5EF4-FFF2-40B4-BE49-F238E27FC236}">
                  <a16:creationId xmlns:a16="http://schemas.microsoft.com/office/drawing/2014/main" id="{FD62C386-F455-498F-A97A-AF18E7219EA8}"/>
                </a:ext>
              </a:extLst>
            </p:cNvPr>
            <p:cNvSpPr/>
            <p:nvPr/>
          </p:nvSpPr>
          <p:spPr>
            <a:xfrm>
              <a:off x="12697847" y="10145548"/>
              <a:ext cx="1828681" cy="1828681"/>
            </a:xfrm>
            <a:prstGeom prst="rect">
              <a:avLst/>
            </a:prstGeom>
            <a:pattFill prst="solidDmnd">
              <a:fgClr>
                <a:srgbClr val="FF0000"/>
              </a:fgClr>
              <a:bgClr>
                <a:schemeClr val="bg1"/>
              </a:bgClr>
            </a:patt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7" name="Oval 26">
              <a:extLst>
                <a:ext uri="{FF2B5EF4-FFF2-40B4-BE49-F238E27FC236}">
                  <a16:creationId xmlns:a16="http://schemas.microsoft.com/office/drawing/2014/main" id="{C30E652C-FDDC-466B-B9C2-026180F3A561}"/>
                </a:ext>
              </a:extLst>
            </p:cNvPr>
            <p:cNvSpPr/>
            <p:nvPr/>
          </p:nvSpPr>
          <p:spPr>
            <a:xfrm>
              <a:off x="15373393" y="10152187"/>
              <a:ext cx="1828681" cy="1828681"/>
            </a:xfrm>
            <a:prstGeom prst="ellipse">
              <a:avLst/>
            </a:prstGeom>
            <a:solidFill>
              <a:srgbClr val="FFFF0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8" name="Isosceles Triangle 27">
              <a:extLst>
                <a:ext uri="{FF2B5EF4-FFF2-40B4-BE49-F238E27FC236}">
                  <a16:creationId xmlns:a16="http://schemas.microsoft.com/office/drawing/2014/main" id="{F61CFC9F-1771-4787-A451-8DBE0D51FD33}"/>
                </a:ext>
              </a:extLst>
            </p:cNvPr>
            <p:cNvSpPr/>
            <p:nvPr/>
          </p:nvSpPr>
          <p:spPr>
            <a:xfrm>
              <a:off x="17757658" y="10145548"/>
              <a:ext cx="2121270" cy="1828681"/>
            </a:xfrm>
            <a:prstGeom prst="triangle">
              <a:avLst/>
            </a:prstGeom>
            <a:gradFill>
              <a:gsLst>
                <a:gs pos="0">
                  <a:srgbClr val="00B0F0"/>
                </a:gs>
                <a:gs pos="48000">
                  <a:schemeClr val="accent4">
                    <a:lumMod val="97000"/>
                    <a:lumOff val="3000"/>
                  </a:schemeClr>
                </a:gs>
                <a:gs pos="100000">
                  <a:schemeClr val="accent4">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0" name="TextBox 29">
              <a:extLst>
                <a:ext uri="{FF2B5EF4-FFF2-40B4-BE49-F238E27FC236}">
                  <a16:creationId xmlns:a16="http://schemas.microsoft.com/office/drawing/2014/main" id="{D281A552-F56E-426F-8A0F-4B5781F1BBB3}"/>
                </a:ext>
              </a:extLst>
            </p:cNvPr>
            <p:cNvSpPr txBox="1"/>
            <p:nvPr/>
          </p:nvSpPr>
          <p:spPr>
            <a:xfrm>
              <a:off x="21398716" y="11143941"/>
              <a:ext cx="4576845" cy="886872"/>
            </a:xfrm>
            <a:prstGeom prst="rect">
              <a:avLst/>
            </a:prstGeom>
            <a:noFill/>
          </p:spPr>
          <p:txBody>
            <a:bodyPr wrap="square" rtlCol="0">
              <a:spAutoFit/>
            </a:bodyPr>
            <a:lstStyle/>
            <a:p>
              <a:r>
                <a:rPr lang="en-GB" sz="3200" dirty="0">
                  <a:solidFill>
                    <a:schemeClr val="tx1">
                      <a:lumMod val="75000"/>
                      <a:lumOff val="25000"/>
                    </a:schemeClr>
                  </a:solidFill>
                  <a:latin typeface="Rubik" pitchFamily="2" charset="-79"/>
                </a:rPr>
                <a:t>Incorrect  😵‍💫</a:t>
              </a:r>
            </a:p>
          </p:txBody>
        </p:sp>
      </p:grpSp>
      <p:cxnSp>
        <p:nvCxnSpPr>
          <p:cNvPr id="38" name="Straight Arrow Connector 37">
            <a:extLst>
              <a:ext uri="{FF2B5EF4-FFF2-40B4-BE49-F238E27FC236}">
                <a16:creationId xmlns:a16="http://schemas.microsoft.com/office/drawing/2014/main" id="{947EC52B-4CDD-4E0C-BD6F-82317AD11237}"/>
              </a:ext>
            </a:extLst>
          </p:cNvPr>
          <p:cNvCxnSpPr>
            <a:cxnSpLocks/>
          </p:cNvCxnSpPr>
          <p:nvPr/>
        </p:nvCxnSpPr>
        <p:spPr>
          <a:xfrm>
            <a:off x="2110581" y="9919347"/>
            <a:ext cx="8640763" cy="0"/>
          </a:xfrm>
          <a:prstGeom prst="straightConnector1">
            <a:avLst/>
          </a:prstGeom>
          <a:ln w="25400" cap="rnd">
            <a:solidFill>
              <a:schemeClr val="accent2"/>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6FD186-BA8B-45B5-BD6E-4D71D9445B65}"/>
              </a:ext>
            </a:extLst>
          </p:cNvPr>
          <p:cNvCxnSpPr>
            <a:cxnSpLocks/>
          </p:cNvCxnSpPr>
          <p:nvPr/>
        </p:nvCxnSpPr>
        <p:spPr>
          <a:xfrm>
            <a:off x="2110581" y="10334771"/>
            <a:ext cx="8640763" cy="0"/>
          </a:xfrm>
          <a:prstGeom prst="line">
            <a:avLst/>
          </a:prstGeom>
          <a:ln w="25400" cap="rnd">
            <a:solidFill>
              <a:schemeClr val="accent3"/>
            </a:solidFill>
            <a:prstDash val="sysDot"/>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A122DE-FD0E-45E4-A511-108FA1E341C7}"/>
              </a:ext>
            </a:extLst>
          </p:cNvPr>
          <p:cNvCxnSpPr>
            <a:cxnSpLocks/>
          </p:cNvCxnSpPr>
          <p:nvPr/>
        </p:nvCxnSpPr>
        <p:spPr>
          <a:xfrm>
            <a:off x="2110581" y="10750195"/>
            <a:ext cx="8640763" cy="0"/>
          </a:xfrm>
          <a:prstGeom prst="line">
            <a:avLst/>
          </a:prstGeom>
          <a:ln w="25400" cap="rnd">
            <a:solidFill>
              <a:schemeClr val="accent5"/>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6232EE4-77D7-D380-FC5C-F9511FDDDA82}"/>
              </a:ext>
            </a:extLst>
          </p:cNvPr>
          <p:cNvSpPr txBox="1"/>
          <p:nvPr/>
        </p:nvSpPr>
        <p:spPr>
          <a:xfrm>
            <a:off x="13642148" y="3269158"/>
            <a:ext cx="7200899" cy="2578398"/>
          </a:xfrm>
          <a:prstGeom prst="rect">
            <a:avLst/>
          </a:prstGeom>
          <a:noFill/>
        </p:spPr>
        <p:txBody>
          <a:bodyPr wrap="square" rtlCol="0">
            <a:spAutoFit/>
          </a:bodyPr>
          <a:lstStyle/>
          <a:p>
            <a:pPr>
              <a:lnSpc>
                <a:spcPct val="150000"/>
              </a:lnSpc>
              <a:buClr>
                <a:schemeClr val="tx2"/>
              </a:buClr>
            </a:pPr>
            <a:r>
              <a:rPr lang="en-GB" sz="3200" b="1" dirty="0">
                <a:solidFill>
                  <a:schemeClr val="tx1">
                    <a:lumMod val="75000"/>
                    <a:lumOff val="25000"/>
                  </a:schemeClr>
                </a:solidFill>
                <a:latin typeface="Rubik SemiBold" pitchFamily="2" charset="-79"/>
                <a:cs typeface="Rubik SemiBold" pitchFamily="2" charset="-79"/>
              </a:rPr>
              <a:t>Shapes:</a:t>
            </a:r>
            <a:r>
              <a:rPr lang="en-GB" sz="3200" dirty="0">
                <a:solidFill>
                  <a:schemeClr val="tx1">
                    <a:lumMod val="75000"/>
                    <a:lumOff val="25000"/>
                  </a:schemeClr>
                </a:solidFill>
              </a:rPr>
              <a:t> </a:t>
            </a:r>
          </a:p>
          <a:p>
            <a:pPr>
              <a:lnSpc>
                <a:spcPct val="150000"/>
              </a:lnSpc>
              <a:buClr>
                <a:schemeClr val="tx2"/>
              </a:buClr>
            </a:pPr>
            <a:r>
              <a:rPr lang="en-GB" sz="2400" dirty="0">
                <a:solidFill>
                  <a:schemeClr val="tx1">
                    <a:lumMod val="75000"/>
                    <a:lumOff val="25000"/>
                  </a:schemeClr>
                </a:solidFill>
              </a:rPr>
              <a:t>Try to use shapes without outlines, drop/inner shadows or gradient colours.</a:t>
            </a:r>
          </a:p>
          <a:p>
            <a:pPr>
              <a:lnSpc>
                <a:spcPct val="150000"/>
              </a:lnSpc>
              <a:buClr>
                <a:schemeClr val="tx2"/>
              </a:buClr>
            </a:pPr>
            <a:r>
              <a:rPr lang="en-GB" sz="3200" dirty="0">
                <a:solidFill>
                  <a:schemeClr val="tx1">
                    <a:lumMod val="75000"/>
                    <a:lumOff val="25000"/>
                  </a:schemeClr>
                </a:solidFill>
              </a:rPr>
              <a:t> </a:t>
            </a:r>
          </a:p>
        </p:txBody>
      </p:sp>
      <p:cxnSp>
        <p:nvCxnSpPr>
          <p:cNvPr id="125" name="Straight Connector 124">
            <a:extLst>
              <a:ext uri="{FF2B5EF4-FFF2-40B4-BE49-F238E27FC236}">
                <a16:creationId xmlns:a16="http://schemas.microsoft.com/office/drawing/2014/main" id="{AFE04329-3A17-C3DC-B398-49CF01E88AFD}"/>
              </a:ext>
            </a:extLst>
          </p:cNvPr>
          <p:cNvCxnSpPr>
            <a:cxnSpLocks/>
          </p:cNvCxnSpPr>
          <p:nvPr/>
        </p:nvCxnSpPr>
        <p:spPr>
          <a:xfrm>
            <a:off x="2109788" y="8257651"/>
            <a:ext cx="86503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654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2D27-BEDC-45B3-AA2E-8E0C08FB62F1}"/>
              </a:ext>
            </a:extLst>
          </p:cNvPr>
          <p:cNvSpPr>
            <a:spLocks noGrp="1"/>
          </p:cNvSpPr>
          <p:nvPr>
            <p:ph type="title"/>
          </p:nvPr>
        </p:nvSpPr>
        <p:spPr/>
        <p:txBody>
          <a:bodyPr/>
          <a:lstStyle/>
          <a:p>
            <a:r>
              <a:rPr lang="en-US" dirty="0"/>
              <a:t>Frequently used slides explained</a:t>
            </a:r>
            <a:endParaRPr lang="en-GB" dirty="0"/>
          </a:p>
        </p:txBody>
      </p:sp>
      <p:sp>
        <p:nvSpPr>
          <p:cNvPr id="4" name="Footer Placeholder 3">
            <a:extLst>
              <a:ext uri="{FF2B5EF4-FFF2-40B4-BE49-F238E27FC236}">
                <a16:creationId xmlns:a16="http://schemas.microsoft.com/office/drawing/2014/main" id="{C44A94A9-615A-48B3-B31A-5E8ECC3903D8}"/>
              </a:ext>
            </a:extLst>
          </p:cNvPr>
          <p:cNvSpPr>
            <a:spLocks noGrp="1"/>
          </p:cNvSpPr>
          <p:nvPr>
            <p:ph type="ftr" sz="quarter" idx="11"/>
          </p:nvPr>
        </p:nvSpPr>
        <p:spPr/>
        <p:txBody>
          <a:bodyPr/>
          <a:lstStyle/>
          <a:p>
            <a:endParaRPr lang="en-GB" dirty="0"/>
          </a:p>
        </p:txBody>
      </p:sp>
      <p:sp>
        <p:nvSpPr>
          <p:cNvPr id="3" name="Content Placeholder 2">
            <a:extLst>
              <a:ext uri="{FF2B5EF4-FFF2-40B4-BE49-F238E27FC236}">
                <a16:creationId xmlns:a16="http://schemas.microsoft.com/office/drawing/2014/main" id="{CB817CC1-66B9-45AF-A419-A04FC66BB58B}"/>
              </a:ext>
            </a:extLst>
          </p:cNvPr>
          <p:cNvSpPr>
            <a:spLocks noGrp="1"/>
          </p:cNvSpPr>
          <p:nvPr>
            <p:ph idx="13"/>
          </p:nvPr>
        </p:nvSpPr>
        <p:spPr/>
        <p:txBody>
          <a:bodyPr anchor="ctr"/>
          <a:lstStyle/>
          <a:p>
            <a:pPr>
              <a:spcBef>
                <a:spcPts val="0"/>
              </a:spcBef>
            </a:pPr>
            <a:r>
              <a:rPr lang="en-US" dirty="0"/>
              <a:t>To re-use this slides please copy and paste the whole slide into your decks and </a:t>
            </a:r>
            <a:r>
              <a:rPr lang="en-US" b="1" dirty="0">
                <a:latin typeface="Rubik SemiBold" pitchFamily="2" charset="-79"/>
                <a:cs typeface="Rubik SemiBold" pitchFamily="2" charset="-79"/>
              </a:rPr>
              <a:t>never delete out these from the toolkit.</a:t>
            </a:r>
          </a:p>
          <a:p>
            <a:pPr>
              <a:spcBef>
                <a:spcPts val="0"/>
              </a:spcBef>
            </a:pPr>
            <a:endParaRPr lang="en-US" b="1" dirty="0">
              <a:latin typeface="Rubik SemiBold" pitchFamily="2" charset="-79"/>
              <a:cs typeface="Rubik SemiBold" pitchFamily="2" charset="-79"/>
            </a:endParaRPr>
          </a:p>
          <a:p>
            <a:pPr>
              <a:spcBef>
                <a:spcPts val="0"/>
              </a:spcBef>
            </a:pPr>
            <a:r>
              <a:rPr lang="en-US" b="1" dirty="0">
                <a:latin typeface="Rubik SemiBold" pitchFamily="2" charset="-79"/>
                <a:cs typeface="Rubik SemiBold" pitchFamily="2" charset="-79"/>
              </a:rPr>
              <a:t>Do not make any changes to any of these slides </a:t>
            </a:r>
            <a:r>
              <a:rPr lang="en-US" dirty="0"/>
              <a:t>in the toolkit, instead we recommend that you </a:t>
            </a:r>
            <a:r>
              <a:rPr lang="en-US" b="1" dirty="0">
                <a:latin typeface="Rubik SemiBold" pitchFamily="2" charset="-79"/>
                <a:cs typeface="Rubik SemiBold" pitchFamily="2" charset="-79"/>
              </a:rPr>
              <a:t>copy</a:t>
            </a:r>
            <a:r>
              <a:rPr lang="en-US" dirty="0"/>
              <a:t> and </a:t>
            </a:r>
            <a:r>
              <a:rPr lang="en-US" b="1" dirty="0">
                <a:latin typeface="Rubik SemiBold" pitchFamily="2" charset="-79"/>
                <a:cs typeface="Rubik SemiBold" pitchFamily="2" charset="-79"/>
              </a:rPr>
              <a:t>paste</a:t>
            </a:r>
            <a:r>
              <a:rPr lang="en-US" dirty="0"/>
              <a:t> your desired slide into an existing deck or a new deck and </a:t>
            </a:r>
            <a:r>
              <a:rPr lang="en-US" b="1" dirty="0">
                <a:latin typeface="Rubik SemiBold" pitchFamily="2" charset="-79"/>
                <a:cs typeface="Rubik SemiBold" pitchFamily="2" charset="-79"/>
              </a:rPr>
              <a:t>then apply your changes</a:t>
            </a:r>
            <a:r>
              <a:rPr lang="en-US" dirty="0"/>
              <a:t>. This way, your toolkit will stay consistent, and the changes won’t effect the overall/original designed version.</a:t>
            </a:r>
            <a:endParaRPr lang="en-GB" dirty="0"/>
          </a:p>
        </p:txBody>
      </p:sp>
    </p:spTree>
    <p:extLst>
      <p:ext uri="{BB962C8B-B14F-4D97-AF65-F5344CB8AC3E}">
        <p14:creationId xmlns:p14="http://schemas.microsoft.com/office/powerpoint/2010/main" val="2873053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DK" dirty="0"/>
              <a:t>Presentation title</a:t>
            </a:r>
          </a:p>
        </p:txBody>
      </p:sp>
      <p:sp>
        <p:nvSpPr>
          <p:cNvPr id="5" name="Text Placeholder 4">
            <a:extLst>
              <a:ext uri="{FF2B5EF4-FFF2-40B4-BE49-F238E27FC236}">
                <a16:creationId xmlns:a16="http://schemas.microsoft.com/office/drawing/2014/main" id="{D0712796-02A2-5894-452E-11F064C962A5}"/>
              </a:ext>
            </a:extLst>
          </p:cNvPr>
          <p:cNvSpPr>
            <a:spLocks noGrp="1"/>
          </p:cNvSpPr>
          <p:nvPr>
            <p:ph type="body" sz="quarter" idx="13"/>
          </p:nvPr>
        </p:nvSpPr>
        <p:spPr/>
        <p:txBody>
          <a:bodyPr/>
          <a:lstStyle/>
          <a:p>
            <a:r>
              <a:rPr lang="en-DK" dirty="0"/>
              <a:t>Name | Role</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p:txBody>
          <a:bodyPr/>
          <a:lstStyle/>
          <a:p>
            <a:endParaRPr lang="en-GB"/>
          </a:p>
        </p:txBody>
      </p:sp>
    </p:spTree>
    <p:custDataLst>
      <p:tags r:id="rId1"/>
    </p:custDataLst>
    <p:extLst>
      <p:ext uri="{BB962C8B-B14F-4D97-AF65-F5344CB8AC3E}">
        <p14:creationId xmlns:p14="http://schemas.microsoft.com/office/powerpoint/2010/main" val="4071623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vf" id="{B45ABB51-FD5A-5C4C-99DF-322F33910BAF}" vid="{72BDA7C6-E8C2-2947-9F3E-FD82AA9EC6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13233</TotalTime>
  <Words>4358</Words>
  <Application>Microsoft Macintosh PowerPoint</Application>
  <PresentationFormat>Custom</PresentationFormat>
  <Paragraphs>529</Paragraphs>
  <Slides>40</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Rubik Medium</vt:lpstr>
      <vt:lpstr>Arial</vt:lpstr>
      <vt:lpstr>Bitter SemiBold</vt:lpstr>
      <vt:lpstr>Times New Roman</vt:lpstr>
      <vt:lpstr>Rubik SemiBold</vt:lpstr>
      <vt:lpstr>Bitter</vt:lpstr>
      <vt:lpstr>Rubik</vt:lpstr>
      <vt:lpstr>Calibri</vt:lpstr>
      <vt:lpstr>Office Theme</vt:lpstr>
      <vt:lpstr>Instructions Please read the instruction given in this section</vt:lpstr>
      <vt:lpstr>Guides The grid is there to help with the placement of content and images</vt:lpstr>
      <vt:lpstr>Slide Master Use set layouts in the slide master </vt:lpstr>
      <vt:lpstr>Colours The purpose is to give GBIF an unmistakable identity</vt:lpstr>
      <vt:lpstr>Headline font: Bitter semibold, 48pt</vt:lpstr>
      <vt:lpstr>Bullet points explained</vt:lpstr>
      <vt:lpstr>Lines &amp; shapes Use these default shapes and lines throughout the document</vt:lpstr>
      <vt:lpstr>Frequently used slides explained</vt:lpstr>
      <vt:lpstr>Presentation title</vt:lpstr>
      <vt:lpstr>PowerPoint Presentation</vt:lpstr>
      <vt:lpstr>Basic layout example  </vt:lpstr>
      <vt:lpstr>By the numbers | 30 April 2023</vt:lpstr>
      <vt:lpstr>PowerPoint Presentation</vt:lpstr>
      <vt:lpstr>Data richness levels supported by GBIF</vt:lpstr>
      <vt:lpstr>Bid Programme Timeline</vt:lpstr>
      <vt:lpstr>CURRENT: Parallel Indexing</vt:lpstr>
      <vt:lpstr>FUTURE? Unified Indexing</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THE NUMBERS | 1  June  2019</dc:title>
  <dc:creator>Mahdis Nikou</dc:creator>
  <cp:lastModifiedBy>Javier Gamboa Martinez</cp:lastModifiedBy>
  <cp:revision>114</cp:revision>
  <dcterms:created xsi:type="dcterms:W3CDTF">2020-01-16T14:14:00Z</dcterms:created>
  <dcterms:modified xsi:type="dcterms:W3CDTF">2023-04-27T15:02:39Z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